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97"/>
  </p:notesMasterIdLst>
  <p:sldIdLst>
    <p:sldId id="256" r:id="rId2"/>
    <p:sldId id="272" r:id="rId3"/>
    <p:sldId id="258" r:id="rId4"/>
    <p:sldId id="367" r:id="rId5"/>
    <p:sldId id="459" r:id="rId6"/>
    <p:sldId id="362" r:id="rId7"/>
    <p:sldId id="363" r:id="rId8"/>
    <p:sldId id="366" r:id="rId9"/>
    <p:sldId id="365" r:id="rId10"/>
    <p:sldId id="372" r:id="rId11"/>
    <p:sldId id="373" r:id="rId12"/>
    <p:sldId id="370" r:id="rId13"/>
    <p:sldId id="305" r:id="rId14"/>
    <p:sldId id="374" r:id="rId15"/>
    <p:sldId id="375" r:id="rId16"/>
    <p:sldId id="376" r:id="rId17"/>
    <p:sldId id="379" r:id="rId18"/>
    <p:sldId id="378" r:id="rId19"/>
    <p:sldId id="377" r:id="rId20"/>
    <p:sldId id="382" r:id="rId21"/>
    <p:sldId id="383" r:id="rId22"/>
    <p:sldId id="384" r:id="rId23"/>
    <p:sldId id="390" r:id="rId24"/>
    <p:sldId id="391" r:id="rId25"/>
    <p:sldId id="393" r:id="rId26"/>
    <p:sldId id="392" r:id="rId27"/>
    <p:sldId id="394" r:id="rId28"/>
    <p:sldId id="395" r:id="rId29"/>
    <p:sldId id="396" r:id="rId30"/>
    <p:sldId id="385" r:id="rId31"/>
    <p:sldId id="386" r:id="rId32"/>
    <p:sldId id="387" r:id="rId33"/>
    <p:sldId id="398" r:id="rId34"/>
    <p:sldId id="397" r:id="rId35"/>
    <p:sldId id="399" r:id="rId36"/>
    <p:sldId id="400" r:id="rId37"/>
    <p:sldId id="401" r:id="rId38"/>
    <p:sldId id="402" r:id="rId39"/>
    <p:sldId id="403" r:id="rId40"/>
    <p:sldId id="404" r:id="rId41"/>
    <p:sldId id="405" r:id="rId42"/>
    <p:sldId id="407" r:id="rId43"/>
    <p:sldId id="411" r:id="rId44"/>
    <p:sldId id="409" r:id="rId45"/>
    <p:sldId id="410" r:id="rId46"/>
    <p:sldId id="388" r:id="rId47"/>
    <p:sldId id="381" r:id="rId48"/>
    <p:sldId id="380" r:id="rId49"/>
    <p:sldId id="412" r:id="rId50"/>
    <p:sldId id="413" r:id="rId51"/>
    <p:sldId id="415" r:id="rId52"/>
    <p:sldId id="416" r:id="rId53"/>
    <p:sldId id="419" r:id="rId54"/>
    <p:sldId id="417" r:id="rId55"/>
    <p:sldId id="420" r:id="rId56"/>
    <p:sldId id="418" r:id="rId57"/>
    <p:sldId id="421" r:id="rId58"/>
    <p:sldId id="423" r:id="rId59"/>
    <p:sldId id="422" r:id="rId60"/>
    <p:sldId id="424" r:id="rId61"/>
    <p:sldId id="425" r:id="rId62"/>
    <p:sldId id="426" r:id="rId63"/>
    <p:sldId id="427" r:id="rId64"/>
    <p:sldId id="428" r:id="rId65"/>
    <p:sldId id="429" r:id="rId66"/>
    <p:sldId id="430" r:id="rId67"/>
    <p:sldId id="431" r:id="rId68"/>
    <p:sldId id="432" r:id="rId69"/>
    <p:sldId id="433" r:id="rId70"/>
    <p:sldId id="434" r:id="rId71"/>
    <p:sldId id="435" r:id="rId72"/>
    <p:sldId id="436" r:id="rId73"/>
    <p:sldId id="437" r:id="rId74"/>
    <p:sldId id="438" r:id="rId75"/>
    <p:sldId id="439" r:id="rId76"/>
    <p:sldId id="443" r:id="rId77"/>
    <p:sldId id="441" r:id="rId78"/>
    <p:sldId id="442" r:id="rId79"/>
    <p:sldId id="444" r:id="rId80"/>
    <p:sldId id="445" r:id="rId81"/>
    <p:sldId id="414" r:id="rId82"/>
    <p:sldId id="446" r:id="rId83"/>
    <p:sldId id="447" r:id="rId84"/>
    <p:sldId id="448" r:id="rId85"/>
    <p:sldId id="449" r:id="rId86"/>
    <p:sldId id="450" r:id="rId87"/>
    <p:sldId id="451" r:id="rId88"/>
    <p:sldId id="452" r:id="rId89"/>
    <p:sldId id="453" r:id="rId90"/>
    <p:sldId id="454" r:id="rId91"/>
    <p:sldId id="455" r:id="rId92"/>
    <p:sldId id="456" r:id="rId93"/>
    <p:sldId id="457" r:id="rId94"/>
    <p:sldId id="360" r:id="rId95"/>
    <p:sldId id="458"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74"/>
    <p:restoredTop sz="94687"/>
  </p:normalViewPr>
  <p:slideViewPr>
    <p:cSldViewPr snapToGrid="0" snapToObjects="1">
      <p:cViewPr varScale="1">
        <p:scale>
          <a:sx n="141" d="100"/>
          <a:sy n="141" d="100"/>
        </p:scale>
        <p:origin x="8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9/7/23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9/7/23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9/7/23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9/7/23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9/7/23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9/7/23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9/7/23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9/7/23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9/7/23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9/7/23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9/7/23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6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1.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Finite Automata and Regular Languages</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Discrete Mathematics and Theory 2</a:t>
            </a:r>
            <a:br>
              <a:rPr lang="en-US" dirty="0"/>
            </a:br>
            <a:r>
              <a:rPr lang="en-US" dirty="0"/>
              <a:t>Mark Floryan</a:t>
            </a:r>
            <a:br>
              <a:rPr lang="en-US" dirty="0"/>
            </a:br>
            <a:br>
              <a:rPr lang="en-US" dirty="0"/>
            </a:br>
            <a:endParaRPr lang="en-US" dirty="0"/>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3429000"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626864"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6452616"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556754"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4147050"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5468112"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7170666"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3341886"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626864"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873240"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8071104"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4090920"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3060129"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4387318"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862786"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8019673" y="2736556"/>
            <a:ext cx="85272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765538"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7197203"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323290" y="1169107"/>
            <a:ext cx="4318630" cy="6584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Let’s step through the execution of this machine</a:t>
            </a:r>
            <a:endParaRPr lang="en-US" sz="1800" b="1" u="sng" dirty="0"/>
          </a:p>
        </p:txBody>
      </p:sp>
      <p:cxnSp>
        <p:nvCxnSpPr>
          <p:cNvPr id="37" name="Straight Arrow Connector 36">
            <a:extLst>
              <a:ext uri="{FF2B5EF4-FFF2-40B4-BE49-F238E27FC236}">
                <a16:creationId xmlns:a16="http://schemas.microsoft.com/office/drawing/2014/main" id="{E04CBDD8-102F-124F-ACEB-79ECB0D251E5}"/>
              </a:ext>
            </a:extLst>
          </p:cNvPr>
          <p:cNvCxnSpPr>
            <a:cxnSpLocks/>
          </p:cNvCxnSpPr>
          <p:nvPr/>
        </p:nvCxnSpPr>
        <p:spPr>
          <a:xfrm>
            <a:off x="384962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20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826009"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2023873"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3849625"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4953763"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1544059"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2865121"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4567675"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738895"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2023873"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4270249"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5468113"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1487929"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457138"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1784327"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4259795"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443842" y="2736556"/>
            <a:ext cx="83926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3162547"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4594212"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890218" y="1276756"/>
            <a:ext cx="4318630" cy="6584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The formal definition of a deterministic finite state machine is:</a:t>
            </a:r>
            <a:endParaRPr lang="en-US" sz="1800" b="1" u="sng" dirty="0"/>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F1830A5F-2D7B-464C-8362-B76D6068E4A2}"/>
                  </a:ext>
                </a:extLst>
              </p:cNvPr>
              <p:cNvSpPr txBox="1">
                <a:spLocks/>
              </p:cNvSpPr>
              <p:nvPr/>
            </p:nvSpPr>
            <p:spPr>
              <a:xfrm>
                <a:off x="6791597" y="2187131"/>
                <a:ext cx="4326063" cy="4142153"/>
              </a:xfrm>
              <a:prstGeom prst="rect">
                <a:avLst/>
              </a:prstGeom>
              <a:solidFill>
                <a:schemeClr val="tx1">
                  <a:lumMod val="8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finite automaton is a 5-tuple</a:t>
                </a:r>
                <a:br>
                  <a:rPr lang="en-US" sz="1800" i="1" dirty="0">
                    <a:solidFill>
                      <a:schemeClr val="bg1"/>
                    </a:solidFill>
                  </a:rPr>
                </a:br>
                <a14:m>
                  <m:oMathPara xmlns:m="http://schemas.openxmlformats.org/officeDocument/2006/math">
                    <m:oMathParaPr>
                      <m:jc m:val="left"/>
                    </m:oMathParaPr>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a:p>
                <a:pPr marL="0" indent="0">
                  <a:buFont typeface="Arial" panose="020B0604020202020204" pitchFamily="34" charset="0"/>
                  <a:buNone/>
                </a:pPr>
                <a:r>
                  <a:rPr lang="en-US" sz="1800" i="1" u="sng" dirty="0">
                    <a:solidFill>
                      <a:schemeClr val="bg1"/>
                    </a:solidFill>
                  </a:rPr>
                  <a:t>Where:</a:t>
                </a:r>
                <a:br>
                  <a:rPr lang="en-US" sz="1800" dirty="0">
                    <a:solidFill>
                      <a:schemeClr val="bg1"/>
                    </a:solidFill>
                  </a:rPr>
                </a:b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dirty="0">
                    <a:solidFill>
                      <a:schemeClr val="bg1"/>
                    </a:solidFill>
                  </a:rPr>
                  <a:t> is a finite set called the </a:t>
                </a:r>
                <a:r>
                  <a:rPr lang="en-US" sz="1800" b="1" i="1" u="sng" dirty="0">
                    <a:solidFill>
                      <a:schemeClr val="bg1"/>
                    </a:solidFill>
                  </a:rPr>
                  <a:t>states</a:t>
                </a:r>
              </a:p>
              <a:p>
                <a:pPr marL="0" indent="0">
                  <a:buFont typeface="Arial" panose="020B0604020202020204" pitchFamily="34" charset="0"/>
                  <a:buNone/>
                </a:pP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dirty="0">
                    <a:solidFill>
                      <a:schemeClr val="bg1"/>
                    </a:solidFill>
                  </a:rPr>
                  <a:t> is a finite set called the </a:t>
                </a:r>
                <a:r>
                  <a:rPr lang="en-US" sz="1800" b="1" i="1" u="sng" dirty="0">
                    <a:solidFill>
                      <a:schemeClr val="bg1"/>
                    </a:solidFill>
                  </a:rPr>
                  <a:t>alphabet</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transition function</a:t>
                </a:r>
              </a:p>
              <a:p>
                <a:pPr marL="0" indent="0">
                  <a:buFont typeface="Arial" panose="020B0604020202020204" pitchFamily="34" charset="0"/>
                  <a:buNone/>
                </a:pP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start state</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a set of </a:t>
                </a:r>
                <a:r>
                  <a:rPr lang="en-US" sz="1800" b="1" i="1" u="sng" dirty="0">
                    <a:solidFill>
                      <a:schemeClr val="bg1"/>
                    </a:solidFill>
                  </a:rPr>
                  <a:t>accept states</a:t>
                </a:r>
                <a:r>
                  <a:rPr lang="en-US" sz="1800" dirty="0">
                    <a:solidFill>
                      <a:schemeClr val="bg1"/>
                    </a:solidFill>
                  </a:rPr>
                  <a:t> (or </a:t>
                </a:r>
                <a:r>
                  <a:rPr lang="en-US" sz="1800" b="1" i="1" u="sng" dirty="0">
                    <a:solidFill>
                      <a:schemeClr val="bg1"/>
                    </a:solidFill>
                  </a:rPr>
                  <a:t>final states</a:t>
                </a:r>
                <a:r>
                  <a:rPr lang="en-US" sz="1800" dirty="0">
                    <a:solidFill>
                      <a:schemeClr val="bg1"/>
                    </a:solidFill>
                  </a:rPr>
                  <a:t>)</a:t>
                </a:r>
              </a:p>
            </p:txBody>
          </p:sp>
        </mc:Choice>
        <mc:Fallback xmlns="">
          <p:sp>
            <p:nvSpPr>
              <p:cNvPr id="25" name="Content Placeholder 2">
                <a:extLst>
                  <a:ext uri="{FF2B5EF4-FFF2-40B4-BE49-F238E27FC236}">
                    <a16:creationId xmlns:a16="http://schemas.microsoft.com/office/drawing/2014/main" id="{F1830A5F-2D7B-464C-8362-B76D6068E4A2}"/>
                  </a:ext>
                </a:extLst>
              </p:cNvPr>
              <p:cNvSpPr txBox="1">
                <a:spLocks noRot="1" noChangeAspect="1" noMove="1" noResize="1" noEditPoints="1" noAdjustHandles="1" noChangeArrowheads="1" noChangeShapeType="1" noTextEdit="1"/>
              </p:cNvSpPr>
              <p:nvPr/>
            </p:nvSpPr>
            <p:spPr>
              <a:xfrm>
                <a:off x="6791597" y="2187131"/>
                <a:ext cx="4326063" cy="4142153"/>
              </a:xfrm>
              <a:prstGeom prst="rect">
                <a:avLst/>
              </a:prstGeom>
              <a:blipFill>
                <a:blip r:embed="rId2"/>
                <a:stretch>
                  <a:fillRect l="-1173" r="-587"/>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E800D55-7F9C-7143-8834-4A7C7E1A7A39}"/>
              </a:ext>
            </a:extLst>
          </p:cNvPr>
          <p:cNvCxnSpPr>
            <a:cxnSpLocks/>
          </p:cNvCxnSpPr>
          <p:nvPr/>
        </p:nvCxnSpPr>
        <p:spPr>
          <a:xfrm>
            <a:off x="124358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28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Activity: Design a State Machine</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722376"/>
          </a:xfrm>
        </p:spPr>
        <p:txBody>
          <a:bodyPr/>
          <a:lstStyle/>
          <a:p>
            <a:r>
              <a:rPr lang="en-US" dirty="0"/>
              <a:t>Imaging an automatic sliding door at, say, a grocery store.</a:t>
            </a:r>
          </a:p>
        </p:txBody>
      </p:sp>
      <p:sp>
        <p:nvSpPr>
          <p:cNvPr id="4" name="Rectangle 3">
            <a:extLst>
              <a:ext uri="{FF2B5EF4-FFF2-40B4-BE49-F238E27FC236}">
                <a16:creationId xmlns:a16="http://schemas.microsoft.com/office/drawing/2014/main" id="{73B62790-EB26-5840-90E2-721F23768F1B}"/>
              </a:ext>
            </a:extLst>
          </p:cNvPr>
          <p:cNvSpPr/>
          <p:nvPr/>
        </p:nvSpPr>
        <p:spPr>
          <a:xfrm>
            <a:off x="333756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sp>
        <p:nvSpPr>
          <p:cNvPr id="5" name="Rectangle 4">
            <a:extLst>
              <a:ext uri="{FF2B5EF4-FFF2-40B4-BE49-F238E27FC236}">
                <a16:creationId xmlns:a16="http://schemas.microsoft.com/office/drawing/2014/main" id="{8BA15D7E-ECBA-8C43-A9C9-AF19FFD7C641}"/>
              </a:ext>
            </a:extLst>
          </p:cNvPr>
          <p:cNvSpPr/>
          <p:nvPr/>
        </p:nvSpPr>
        <p:spPr>
          <a:xfrm>
            <a:off x="650748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grpSp>
        <p:nvGrpSpPr>
          <p:cNvPr id="12" name="Group 11">
            <a:extLst>
              <a:ext uri="{FF2B5EF4-FFF2-40B4-BE49-F238E27FC236}">
                <a16:creationId xmlns:a16="http://schemas.microsoft.com/office/drawing/2014/main" id="{15BE5A6D-437F-4640-819F-B7C4F9DB833F}"/>
              </a:ext>
            </a:extLst>
          </p:cNvPr>
          <p:cNvGrpSpPr/>
          <p:nvPr/>
        </p:nvGrpSpPr>
        <p:grpSpPr>
          <a:xfrm>
            <a:off x="5321808" y="2798064"/>
            <a:ext cx="1170432" cy="3511296"/>
            <a:chOff x="5367528" y="2834640"/>
            <a:chExt cx="1170432" cy="3511296"/>
          </a:xfrm>
        </p:grpSpPr>
        <p:cxnSp>
          <p:nvCxnSpPr>
            <p:cNvPr id="7" name="Straight Connector 6">
              <a:extLst>
                <a:ext uri="{FF2B5EF4-FFF2-40B4-BE49-F238E27FC236}">
                  <a16:creationId xmlns:a16="http://schemas.microsoft.com/office/drawing/2014/main" id="{AE294069-4212-1643-AAB1-6BEE25E18240}"/>
                </a:ext>
              </a:extLst>
            </p:cNvPr>
            <p:cNvCxnSpPr/>
            <p:nvPr/>
          </p:nvCxnSpPr>
          <p:spPr>
            <a:xfrm>
              <a:off x="5952744" y="2834640"/>
              <a:ext cx="0" cy="3511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989B85-D446-3C42-8E58-4291BF189114}"/>
                </a:ext>
              </a:extLst>
            </p:cNvPr>
            <p:cNvCxnSpPr>
              <a:cxnSpLocks/>
            </p:cNvCxnSpPr>
            <p:nvPr/>
          </p:nvCxnSpPr>
          <p:spPr>
            <a:xfrm>
              <a:off x="5367528" y="2834640"/>
              <a:ext cx="11704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F0C5E2-3075-A749-B226-BE13E4758D49}"/>
                </a:ext>
              </a:extLst>
            </p:cNvPr>
            <p:cNvCxnSpPr>
              <a:cxnSpLocks/>
            </p:cNvCxnSpPr>
            <p:nvPr/>
          </p:nvCxnSpPr>
          <p:spPr>
            <a:xfrm>
              <a:off x="5367528" y="6345936"/>
              <a:ext cx="1170432"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925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76401" y="1984286"/>
            <a:ext cx="8092485" cy="4721315"/>
            <a:chOff x="626022" y="1298485"/>
            <a:chExt cx="8365578" cy="4880643"/>
          </a:xfrm>
        </p:grpSpPr>
        <p:sp>
          <p:nvSpPr>
            <p:cNvPr id="3" name="Oval 2"/>
            <p:cNvSpPr/>
            <p:nvPr/>
          </p:nvSpPr>
          <p:spPr>
            <a:xfrm>
              <a:off x="626022" y="2209799"/>
              <a:ext cx="1524000" cy="13854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0</a:t>
              </a:r>
            </a:p>
            <a:p>
              <a:pPr algn="ctr"/>
              <a:r>
                <a:rPr lang="en-US" sz="1200" dirty="0"/>
                <a:t>----------</a:t>
              </a:r>
            </a:p>
            <a:p>
              <a:pPr algn="ctr"/>
              <a:r>
                <a:rPr lang="en-US" sz="1200" dirty="0"/>
                <a:t>No click has begun</a:t>
              </a:r>
            </a:p>
          </p:txBody>
        </p:sp>
        <p:sp>
          <p:nvSpPr>
            <p:cNvPr id="5" name="Oval 4"/>
            <p:cNvSpPr/>
            <p:nvPr/>
          </p:nvSpPr>
          <p:spPr>
            <a:xfrm>
              <a:off x="35814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1</a:t>
              </a:r>
            </a:p>
            <a:p>
              <a:pPr algn="ctr"/>
              <a:r>
                <a:rPr lang="en-US" sz="1200" dirty="0"/>
                <a:t>----------</a:t>
              </a:r>
            </a:p>
            <a:p>
              <a:pPr algn="ctr"/>
              <a:r>
                <a:rPr lang="en-US" sz="1200" dirty="0"/>
                <a:t>Mouse went down beginning a click</a:t>
              </a:r>
            </a:p>
          </p:txBody>
        </p:sp>
        <p:sp>
          <p:nvSpPr>
            <p:cNvPr id="7" name="Oval 6"/>
            <p:cNvSpPr/>
            <p:nvPr/>
          </p:nvSpPr>
          <p:spPr>
            <a:xfrm>
              <a:off x="67818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2</a:t>
              </a:r>
            </a:p>
            <a:p>
              <a:pPr algn="ctr"/>
              <a:r>
                <a:rPr lang="en-US" sz="1200" dirty="0"/>
                <a:t>----------</a:t>
              </a:r>
            </a:p>
            <a:p>
              <a:pPr algn="ctr"/>
              <a:r>
                <a:rPr lang="en-US" sz="1200" dirty="0"/>
                <a:t>Mouse went up completing a click</a:t>
              </a:r>
            </a:p>
          </p:txBody>
        </p:sp>
        <p:sp>
          <p:nvSpPr>
            <p:cNvPr id="8" name="Oval 7"/>
            <p:cNvSpPr/>
            <p:nvPr/>
          </p:nvSpPr>
          <p:spPr>
            <a:xfrm>
              <a:off x="5029200"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3</a:t>
              </a:r>
            </a:p>
            <a:p>
              <a:pPr algn="ctr"/>
              <a:r>
                <a:rPr lang="en-US" sz="1200" dirty="0"/>
                <a:t>----------</a:t>
              </a:r>
            </a:p>
            <a:p>
              <a:pPr algn="ctr"/>
              <a:r>
                <a:rPr lang="en-US" sz="1200" dirty="0"/>
                <a:t>Mouse back down, starting a double click</a:t>
              </a:r>
            </a:p>
          </p:txBody>
        </p:sp>
        <p:sp>
          <p:nvSpPr>
            <p:cNvPr id="9" name="Oval 8"/>
            <p:cNvSpPr/>
            <p:nvPr/>
          </p:nvSpPr>
          <p:spPr>
            <a:xfrm>
              <a:off x="2066453"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4</a:t>
              </a:r>
            </a:p>
            <a:p>
              <a:pPr algn="ctr"/>
              <a:r>
                <a:rPr lang="en-US" sz="1200" dirty="0"/>
                <a:t>----------</a:t>
              </a:r>
            </a:p>
            <a:p>
              <a:pPr algn="ctr"/>
              <a:r>
                <a:rPr lang="en-US" sz="1200" dirty="0"/>
                <a:t>Mouse up completing double click</a:t>
              </a:r>
            </a:p>
          </p:txBody>
        </p:sp>
        <p:cxnSp>
          <p:nvCxnSpPr>
            <p:cNvPr id="10" name="Elbow Connector 9"/>
            <p:cNvCxnSpPr>
              <a:stCxn id="3" idx="6"/>
              <a:endCxn id="5" idx="2"/>
            </p:cNvCxnSpPr>
            <p:nvPr/>
          </p:nvCxnSpPr>
          <p:spPr>
            <a:xfrm flipV="1">
              <a:off x="2150022" y="2895601"/>
              <a:ext cx="1431378" cy="69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74051" y="2477869"/>
              <a:ext cx="1311822" cy="859040"/>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down</a:t>
              </a:r>
            </a:p>
          </p:txBody>
        </p:sp>
        <p:cxnSp>
          <p:nvCxnSpPr>
            <p:cNvPr id="15" name="Elbow Connector 14"/>
            <p:cNvCxnSpPr>
              <a:stCxn id="5" idx="6"/>
              <a:endCxn id="7" idx="2"/>
            </p:cNvCxnSpPr>
            <p:nvPr/>
          </p:nvCxnSpPr>
          <p:spPr>
            <a:xfrm>
              <a:off x="5105400" y="2895601"/>
              <a:ext cx="167640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57800" y="2477869"/>
              <a:ext cx="1311822" cy="668142"/>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up</a:t>
              </a:r>
            </a:p>
          </p:txBody>
        </p:sp>
        <p:cxnSp>
          <p:nvCxnSpPr>
            <p:cNvPr id="19" name="Elbow Connector 18"/>
            <p:cNvCxnSpPr>
              <a:stCxn id="5" idx="0"/>
              <a:endCxn id="3" idx="0"/>
            </p:cNvCxnSpPr>
            <p:nvPr/>
          </p:nvCxnSpPr>
          <p:spPr>
            <a:xfrm rot="16200000" flipH="1" flipV="1">
              <a:off x="2862248" y="728647"/>
              <a:ext cx="6926" cy="2955378"/>
            </a:xfrm>
            <a:prstGeom prst="bentConnector3">
              <a:avLst>
                <a:gd name="adj1" fmla="val -3300606"/>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073822" y="1298485"/>
              <a:ext cx="1507578" cy="668142"/>
            </a:xfrm>
            <a:prstGeom prst="rect">
              <a:avLst/>
            </a:prstGeom>
            <a:noFill/>
          </p:spPr>
          <p:txBody>
            <a:bodyPr wrap="square" rtlCol="0">
              <a:spAutoFit/>
            </a:bodyPr>
            <a:lstStyle/>
            <a:p>
              <a:pPr algn="ctr"/>
              <a:r>
                <a:rPr lang="en-US" sz="1200" i="1" dirty="0"/>
                <a:t>Hover state = 0 </a:t>
              </a:r>
            </a:p>
            <a:p>
              <a:pPr algn="ctr"/>
              <a:r>
                <a:rPr lang="en-US" sz="1200" i="1" dirty="0"/>
                <a:t>&amp;&amp;</a:t>
              </a:r>
            </a:p>
            <a:p>
              <a:pPr algn="ctr"/>
              <a:r>
                <a:rPr lang="en-US" sz="1200" i="1" dirty="0"/>
                <a:t>Mouse button up</a:t>
              </a:r>
            </a:p>
          </p:txBody>
        </p:sp>
        <p:cxnSp>
          <p:nvCxnSpPr>
            <p:cNvPr id="23" name="Elbow Connector 22"/>
            <p:cNvCxnSpPr>
              <a:stCxn id="7" idx="4"/>
              <a:endCxn id="3" idx="4"/>
            </p:cNvCxnSpPr>
            <p:nvPr/>
          </p:nvCxnSpPr>
          <p:spPr>
            <a:xfrm rot="5400000">
              <a:off x="4462447" y="513903"/>
              <a:ext cx="6928" cy="6155778"/>
            </a:xfrm>
            <a:prstGeom prst="bentConnector3">
              <a:avLst>
                <a:gd name="adj1" fmla="val 3399654"/>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42294" y="3597719"/>
              <a:ext cx="3104603" cy="477245"/>
            </a:xfrm>
            <a:prstGeom prst="rect">
              <a:avLst/>
            </a:prstGeom>
            <a:noFill/>
          </p:spPr>
          <p:txBody>
            <a:bodyPr wrap="square" rtlCol="0">
              <a:spAutoFit/>
            </a:bodyPr>
            <a:lstStyle/>
            <a:p>
              <a:pPr algn="ctr"/>
              <a:r>
                <a:rPr lang="en-US" sz="1200" i="1" dirty="0"/>
                <a:t>200ms passed, no double click started</a:t>
              </a:r>
            </a:p>
            <a:p>
              <a:pPr algn="ctr"/>
              <a:r>
                <a:rPr lang="en-US" sz="1200" i="1" dirty="0"/>
                <a:t>Register a single click</a:t>
              </a:r>
            </a:p>
          </p:txBody>
        </p:sp>
        <p:cxnSp>
          <p:nvCxnSpPr>
            <p:cNvPr id="27" name="Elbow Connector 26"/>
            <p:cNvCxnSpPr>
              <a:stCxn id="7" idx="4"/>
              <a:endCxn id="8" idx="6"/>
            </p:cNvCxnSpPr>
            <p:nvPr/>
          </p:nvCxnSpPr>
          <p:spPr>
            <a:xfrm rot="5400000">
              <a:off x="6099464" y="4042064"/>
              <a:ext cx="1898073" cy="990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43800" y="4626321"/>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down</a:t>
              </a:r>
            </a:p>
          </p:txBody>
        </p:sp>
        <p:cxnSp>
          <p:nvCxnSpPr>
            <p:cNvPr id="31" name="Elbow Connector 30"/>
            <p:cNvCxnSpPr>
              <a:stCxn id="8" idx="2"/>
              <a:endCxn id="9" idx="6"/>
            </p:cNvCxnSpPr>
            <p:nvPr/>
          </p:nvCxnSpPr>
          <p:spPr>
            <a:xfrm rot="10800000">
              <a:off x="3590454" y="5486401"/>
              <a:ext cx="1438747"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9" idx="2"/>
              <a:endCxn id="3" idx="3"/>
            </p:cNvCxnSpPr>
            <p:nvPr/>
          </p:nvCxnSpPr>
          <p:spPr>
            <a:xfrm rot="10800000">
              <a:off x="849207" y="3392361"/>
              <a:ext cx="1217246" cy="20940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55911" y="4505191"/>
              <a:ext cx="1447800" cy="477245"/>
            </a:xfrm>
            <a:prstGeom prst="rect">
              <a:avLst/>
            </a:prstGeom>
            <a:noFill/>
          </p:spPr>
          <p:txBody>
            <a:bodyPr wrap="square" rtlCol="0">
              <a:spAutoFit/>
            </a:bodyPr>
            <a:lstStyle/>
            <a:p>
              <a:pPr algn="ctr"/>
              <a:r>
                <a:rPr lang="en-US" sz="1200" i="1" dirty="0"/>
                <a:t>Register Double Click</a:t>
              </a:r>
            </a:p>
          </p:txBody>
        </p:sp>
        <p:sp>
          <p:nvSpPr>
            <p:cNvPr id="39" name="TextBox 38"/>
            <p:cNvSpPr txBox="1"/>
            <p:nvPr/>
          </p:nvSpPr>
          <p:spPr>
            <a:xfrm>
              <a:off x="3581400" y="5029200"/>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up</a:t>
              </a:r>
            </a:p>
          </p:txBody>
        </p:sp>
        <p:cxnSp>
          <p:nvCxnSpPr>
            <p:cNvPr id="40" name="Elbow Connector 39"/>
            <p:cNvCxnSpPr>
              <a:stCxn id="8" idx="0"/>
              <a:endCxn id="3" idx="5"/>
            </p:cNvCxnSpPr>
            <p:nvPr/>
          </p:nvCxnSpPr>
          <p:spPr>
            <a:xfrm rot="16200000" flipV="1">
              <a:off x="3158363" y="2160835"/>
              <a:ext cx="1401312" cy="38643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57600" y="4038600"/>
              <a:ext cx="1306554" cy="668142"/>
            </a:xfrm>
            <a:prstGeom prst="rect">
              <a:avLst/>
            </a:prstGeom>
            <a:noFill/>
          </p:spPr>
          <p:txBody>
            <a:bodyPr wrap="square" rtlCol="0">
              <a:spAutoFit/>
            </a:bodyPr>
            <a:lstStyle/>
            <a:p>
              <a:pPr algn="ctr"/>
              <a:r>
                <a:rPr lang="en-US" sz="1200" i="1" dirty="0"/>
                <a:t>Hover State = </a:t>
              </a:r>
              <a:r>
                <a:rPr lang="en-US" sz="1200" i="1"/>
                <a:t>0 </a:t>
              </a:r>
            </a:p>
            <a:p>
              <a:pPr algn="ctr"/>
              <a:r>
                <a:rPr lang="en-US" sz="1200" i="1" dirty="0"/>
                <a:t>&amp;&amp;</a:t>
              </a:r>
            </a:p>
            <a:p>
              <a:pPr algn="ctr"/>
              <a:r>
                <a:rPr lang="en-US" sz="1200" i="1" dirty="0"/>
                <a:t>Mouse button up</a:t>
              </a:r>
            </a:p>
          </p:txBody>
        </p:sp>
      </p:grpSp>
      <p:grpSp>
        <p:nvGrpSpPr>
          <p:cNvPr id="11" name="Group 10"/>
          <p:cNvGrpSpPr/>
          <p:nvPr/>
        </p:nvGrpSpPr>
        <p:grpSpPr>
          <a:xfrm>
            <a:off x="6036222" y="152401"/>
            <a:ext cx="4326978" cy="2197743"/>
            <a:chOff x="626022" y="2133600"/>
            <a:chExt cx="4326978" cy="2197743"/>
          </a:xfrm>
        </p:grpSpPr>
        <p:sp>
          <p:nvSpPr>
            <p:cNvPr id="25" name="Oval 24"/>
            <p:cNvSpPr/>
            <p:nvPr/>
          </p:nvSpPr>
          <p:spPr>
            <a:xfrm>
              <a:off x="626022"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0</a:t>
              </a:r>
            </a:p>
            <a:p>
              <a:pPr algn="ctr"/>
              <a:r>
                <a:rPr lang="en-US" sz="1200" dirty="0">
                  <a:solidFill>
                    <a:schemeClr val="tx1"/>
                  </a:solidFill>
                </a:rPr>
                <a:t>----------</a:t>
              </a:r>
            </a:p>
            <a:p>
              <a:pPr algn="ctr"/>
              <a:r>
                <a:rPr lang="en-US" sz="1200" dirty="0">
                  <a:solidFill>
                    <a:schemeClr val="tx1"/>
                  </a:solidFill>
                </a:rPr>
                <a:t>No hover</a:t>
              </a:r>
            </a:p>
          </p:txBody>
        </p:sp>
        <p:sp>
          <p:nvSpPr>
            <p:cNvPr id="28" name="Oval 27"/>
            <p:cNvSpPr/>
            <p:nvPr/>
          </p:nvSpPr>
          <p:spPr>
            <a:xfrm>
              <a:off x="3429000"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1</a:t>
              </a:r>
            </a:p>
            <a:p>
              <a:pPr algn="ctr"/>
              <a:r>
                <a:rPr lang="en-US" sz="1200" dirty="0">
                  <a:solidFill>
                    <a:schemeClr val="tx1"/>
                  </a:solidFill>
                </a:rPr>
                <a:t>----------</a:t>
              </a:r>
            </a:p>
            <a:p>
              <a:pPr algn="ctr"/>
              <a:r>
                <a:rPr lang="en-US" sz="1200" dirty="0">
                  <a:solidFill>
                    <a:schemeClr val="tx1"/>
                  </a:solidFill>
                </a:rPr>
                <a:t>Currently hovering</a:t>
              </a:r>
            </a:p>
          </p:txBody>
        </p:sp>
        <p:cxnSp>
          <p:nvCxnSpPr>
            <p:cNvPr id="29" name="Straight Arrow Connector 28"/>
            <p:cNvCxnSpPr>
              <a:stCxn id="28" idx="6"/>
              <a:endCxn id="32" idx="2"/>
            </p:cNvCxnSpPr>
            <p:nvPr/>
          </p:nvCxnSpPr>
          <p:spPr>
            <a:xfrm>
              <a:off x="2150022" y="2895600"/>
              <a:ext cx="1278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17178" y="2438400"/>
              <a:ext cx="1311822" cy="461665"/>
            </a:xfrm>
            <a:prstGeom prst="rect">
              <a:avLst/>
            </a:prstGeom>
            <a:noFill/>
          </p:spPr>
          <p:txBody>
            <a:bodyPr wrap="square" rtlCol="0">
              <a:spAutoFit/>
            </a:bodyPr>
            <a:lstStyle/>
            <a:p>
              <a:pPr algn="ctr"/>
              <a:r>
                <a:rPr lang="en-US" sz="1200" i="1" dirty="0"/>
                <a:t>Mouse moves over button</a:t>
              </a:r>
            </a:p>
          </p:txBody>
        </p:sp>
        <p:cxnSp>
          <p:nvCxnSpPr>
            <p:cNvPr id="33" name="Elbow Connector 32"/>
            <p:cNvCxnSpPr>
              <a:stCxn id="32" idx="4"/>
              <a:endCxn id="28" idx="4"/>
            </p:cNvCxnSpPr>
            <p:nvPr/>
          </p:nvCxnSpPr>
          <p:spPr>
            <a:xfrm rot="5400000">
              <a:off x="2789511" y="2256111"/>
              <a:ext cx="12700" cy="280297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14160" y="3869678"/>
              <a:ext cx="1311822" cy="461665"/>
            </a:xfrm>
            <a:prstGeom prst="rect">
              <a:avLst/>
            </a:prstGeom>
            <a:noFill/>
          </p:spPr>
          <p:txBody>
            <a:bodyPr wrap="square" rtlCol="0">
              <a:spAutoFit/>
            </a:bodyPr>
            <a:lstStyle/>
            <a:p>
              <a:pPr algn="ctr"/>
              <a:r>
                <a:rPr lang="en-US" sz="1200" i="1" dirty="0"/>
                <a:t>Mouse moves away from button</a:t>
              </a:r>
            </a:p>
          </p:txBody>
        </p:sp>
      </p:grpSp>
      <p:sp>
        <p:nvSpPr>
          <p:cNvPr id="36" name="Title 1">
            <a:extLst>
              <a:ext uri="{FF2B5EF4-FFF2-40B4-BE49-F238E27FC236}">
                <a16:creationId xmlns:a16="http://schemas.microsoft.com/office/drawing/2014/main" id="{DBFD138C-38B6-874E-9497-937C1DB9BF24}"/>
              </a:ext>
            </a:extLst>
          </p:cNvPr>
          <p:cNvSpPr>
            <a:spLocks noGrp="1"/>
          </p:cNvSpPr>
          <p:nvPr>
            <p:ph type="title"/>
          </p:nvPr>
        </p:nvSpPr>
        <p:spPr>
          <a:xfrm>
            <a:off x="1141413" y="234470"/>
            <a:ext cx="4500435" cy="1567216"/>
          </a:xfrm>
        </p:spPr>
        <p:txBody>
          <a:bodyPr>
            <a:normAutofit fontScale="90000"/>
          </a:bodyPr>
          <a:lstStyle/>
          <a:p>
            <a:pPr algn="ctr"/>
            <a:r>
              <a:rPr lang="en-US" dirty="0"/>
              <a:t>Another Example: How Buttons Work</a:t>
            </a:r>
          </a:p>
        </p:txBody>
      </p:sp>
    </p:spTree>
    <p:extLst>
      <p:ext uri="{BB962C8B-B14F-4D97-AF65-F5344CB8AC3E}">
        <p14:creationId xmlns:p14="http://schemas.microsoft.com/office/powerpoint/2010/main" val="304078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More Practice with DFA</a:t>
            </a:r>
          </a:p>
        </p:txBody>
      </p:sp>
    </p:spTree>
    <p:extLst>
      <p:ext uri="{BB962C8B-B14F-4D97-AF65-F5344CB8AC3E}">
        <p14:creationId xmlns:p14="http://schemas.microsoft.com/office/powerpoint/2010/main" val="4068277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1</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526502" y="1637861"/>
            <a:ext cx="3128836" cy="868617"/>
          </a:xfrm>
          <a:solidFill>
            <a:schemeClr val="tx1">
              <a:lumMod val="95000"/>
            </a:schemeClr>
          </a:solidFill>
        </p:spPr>
        <p:txBody>
          <a:bodyPr>
            <a:normAutofit/>
          </a:bodyPr>
          <a:lstStyle/>
          <a:p>
            <a:pPr marL="0" indent="0">
              <a:buNone/>
            </a:pPr>
            <a:r>
              <a:rPr lang="en-US" sz="1800" i="1" dirty="0">
                <a:solidFill>
                  <a:schemeClr val="bg1"/>
                </a:solidFill>
              </a:rPr>
              <a:t>What set of strings does this machine recognize?</a:t>
            </a:r>
          </a:p>
        </p:txBody>
      </p:sp>
      <p:sp>
        <p:nvSpPr>
          <p:cNvPr id="4" name="Oval 3">
            <a:extLst>
              <a:ext uri="{FF2B5EF4-FFF2-40B4-BE49-F238E27FC236}">
                <a16:creationId xmlns:a16="http://schemas.microsoft.com/office/drawing/2014/main" id="{8CD650CD-8CE1-FB43-8327-8FBC613C78EE}"/>
              </a:ext>
            </a:extLst>
          </p:cNvPr>
          <p:cNvSpPr/>
          <p:nvPr/>
        </p:nvSpPr>
        <p:spPr>
          <a:xfrm>
            <a:off x="3348228" y="411708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6" name="Oval 5">
            <a:extLst>
              <a:ext uri="{FF2B5EF4-FFF2-40B4-BE49-F238E27FC236}">
                <a16:creationId xmlns:a16="http://schemas.microsoft.com/office/drawing/2014/main" id="{3781AC1C-1965-BE49-A278-1F27C4BB557E}"/>
              </a:ext>
            </a:extLst>
          </p:cNvPr>
          <p:cNvSpPr/>
          <p:nvPr/>
        </p:nvSpPr>
        <p:spPr>
          <a:xfrm>
            <a:off x="7770876" y="4104910"/>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5343144" y="4020344"/>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26" name="Elbow Connector 25">
            <a:extLst>
              <a:ext uri="{FF2B5EF4-FFF2-40B4-BE49-F238E27FC236}">
                <a16:creationId xmlns:a16="http://schemas.microsoft.com/office/drawing/2014/main" id="{FC494877-D7E2-9340-AADB-57861DE920FD}"/>
              </a:ext>
            </a:extLst>
          </p:cNvPr>
          <p:cNvCxnSpPr>
            <a:cxnSpLocks/>
            <a:stCxn id="8" idx="1"/>
            <a:endCxn id="8" idx="0"/>
          </p:cNvCxnSpPr>
          <p:nvPr/>
        </p:nvCxnSpPr>
        <p:spPr>
          <a:xfrm rot="5400000" flipH="1" flipV="1">
            <a:off x="5600319" y="3913819"/>
            <a:ext cx="150650" cy="363700"/>
          </a:xfrm>
          <a:prstGeom prst="bentConnector3">
            <a:avLst>
              <a:gd name="adj1"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537041" y="3437613"/>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452616" y="1634314"/>
            <a:ext cx="3020568" cy="872163"/>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List out the formal description (5-tuple) for this machine</a:t>
            </a:r>
            <a:endParaRPr lang="en-US" sz="1800" b="1" u="sng" dirty="0">
              <a:solidFill>
                <a:schemeClr val="bg1"/>
              </a:solidFill>
            </a:endParaRPr>
          </a:p>
        </p:txBody>
      </p:sp>
      <p:cxnSp>
        <p:nvCxnSpPr>
          <p:cNvPr id="37" name="Straight Arrow Connector 36">
            <a:extLst>
              <a:ext uri="{FF2B5EF4-FFF2-40B4-BE49-F238E27FC236}">
                <a16:creationId xmlns:a16="http://schemas.microsoft.com/office/drawing/2014/main" id="{E04CBDD8-102F-124F-ACEB-79ECB0D251E5}"/>
              </a:ext>
            </a:extLst>
          </p:cNvPr>
          <p:cNvCxnSpPr>
            <a:cxnSpLocks/>
            <a:endCxn id="4" idx="2"/>
          </p:cNvCxnSpPr>
          <p:nvPr/>
        </p:nvCxnSpPr>
        <p:spPr>
          <a:xfrm>
            <a:off x="2755102" y="4534694"/>
            <a:ext cx="593126"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4BAF6C2-619F-8A44-9EB5-6645807DE5E5}"/>
              </a:ext>
            </a:extLst>
          </p:cNvPr>
          <p:cNvCxnSpPr>
            <a:cxnSpLocks/>
            <a:stCxn id="4" idx="7"/>
            <a:endCxn id="4" idx="0"/>
          </p:cNvCxnSpPr>
          <p:nvPr/>
        </p:nvCxnSpPr>
        <p:spPr>
          <a:xfrm rot="16200000" flipV="1">
            <a:off x="3855966" y="4029971"/>
            <a:ext cx="123198" cy="297426"/>
          </a:xfrm>
          <a:prstGeom prst="bentConnector3">
            <a:avLst>
              <a:gd name="adj1"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6F956C4C-6883-0344-827A-6061E9EC792E}"/>
              </a:ext>
            </a:extLst>
          </p:cNvPr>
          <p:cNvSpPr txBox="1">
            <a:spLocks/>
          </p:cNvSpPr>
          <p:nvPr/>
        </p:nvSpPr>
        <p:spPr>
          <a:xfrm>
            <a:off x="3764967" y="3531355"/>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8" name="Straight Arrow Connector 37">
            <a:extLst>
              <a:ext uri="{FF2B5EF4-FFF2-40B4-BE49-F238E27FC236}">
                <a16:creationId xmlns:a16="http://schemas.microsoft.com/office/drawing/2014/main" id="{9DECB02D-9D91-6D4F-B7D0-95C3039E5F5B}"/>
              </a:ext>
            </a:extLst>
          </p:cNvPr>
          <p:cNvCxnSpPr>
            <a:cxnSpLocks/>
            <a:stCxn id="4" idx="6"/>
            <a:endCxn id="8" idx="2"/>
          </p:cNvCxnSpPr>
          <p:nvPr/>
        </p:nvCxnSpPr>
        <p:spPr>
          <a:xfrm flipV="1">
            <a:off x="4189476" y="4534694"/>
            <a:ext cx="1153668"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C7B94362-A4D0-FF45-84FE-1EEF7F4180F6}"/>
              </a:ext>
            </a:extLst>
          </p:cNvPr>
          <p:cNvSpPr txBox="1">
            <a:spLocks/>
          </p:cNvSpPr>
          <p:nvPr/>
        </p:nvSpPr>
        <p:spPr>
          <a:xfrm>
            <a:off x="4587460" y="411103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0" name="Straight Arrow Connector 39">
            <a:extLst>
              <a:ext uri="{FF2B5EF4-FFF2-40B4-BE49-F238E27FC236}">
                <a16:creationId xmlns:a16="http://schemas.microsoft.com/office/drawing/2014/main" id="{9C4383B7-A3EA-C840-8671-299BC2A67DF7}"/>
              </a:ext>
            </a:extLst>
          </p:cNvPr>
          <p:cNvCxnSpPr>
            <a:cxnSpLocks/>
            <a:stCxn id="8" idx="7"/>
            <a:endCxn id="6" idx="1"/>
          </p:cNvCxnSpPr>
          <p:nvPr/>
        </p:nvCxnSpPr>
        <p:spPr>
          <a:xfrm>
            <a:off x="6221194" y="4170994"/>
            <a:ext cx="1672880" cy="5711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01DE8CB-A7E6-1240-AE12-3119A308F110}"/>
              </a:ext>
            </a:extLst>
          </p:cNvPr>
          <p:cNvCxnSpPr>
            <a:cxnSpLocks/>
            <a:stCxn id="6" idx="3"/>
            <a:endCxn id="8" idx="5"/>
          </p:cNvCxnSpPr>
          <p:nvPr/>
        </p:nvCxnSpPr>
        <p:spPr>
          <a:xfrm flipH="1">
            <a:off x="6221194" y="4822960"/>
            <a:ext cx="1672880" cy="7543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1D28A5DF-0C33-5B42-A3FA-EBB2CD3DA009}"/>
              </a:ext>
            </a:extLst>
          </p:cNvPr>
          <p:cNvSpPr txBox="1">
            <a:spLocks/>
          </p:cNvSpPr>
          <p:nvPr/>
        </p:nvSpPr>
        <p:spPr>
          <a:xfrm>
            <a:off x="7150638" y="3780421"/>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44" name="Content Placeholder 2">
            <a:extLst>
              <a:ext uri="{FF2B5EF4-FFF2-40B4-BE49-F238E27FC236}">
                <a16:creationId xmlns:a16="http://schemas.microsoft.com/office/drawing/2014/main" id="{E8678380-2BE7-4042-9AC1-281AB02D7AF8}"/>
              </a:ext>
            </a:extLst>
          </p:cNvPr>
          <p:cNvSpPr txBox="1">
            <a:spLocks/>
          </p:cNvSpPr>
          <p:nvPr/>
        </p:nvSpPr>
        <p:spPr>
          <a:xfrm>
            <a:off x="6939945" y="4499356"/>
            <a:ext cx="502952"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379191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2</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151598" y="1976189"/>
            <a:ext cx="8016530" cy="3501067"/>
          </a:xfrm>
          <a:solidFill>
            <a:schemeClr val="tx1">
              <a:lumMod val="95000"/>
            </a:schemeClr>
          </a:solidFill>
        </p:spPr>
        <p:txBody>
          <a:bodyPr>
            <a:normAutofit/>
          </a:bodyPr>
          <a:lstStyle/>
          <a:p>
            <a:pPr marL="0" indent="0">
              <a:buNone/>
            </a:pPr>
            <a:r>
              <a:rPr lang="en-US" sz="1800" i="1" dirty="0">
                <a:solidFill>
                  <a:schemeClr val="bg1"/>
                </a:solidFill>
              </a:rPr>
              <a:t>Design a DFA that accepts any binary string that contains “001” as a substring anywhere (possibly multiple times) in the string. The DFA should reject if the string does not contain a contiguous 001 anywhere in the string.</a:t>
            </a:r>
          </a:p>
          <a:p>
            <a:pPr marL="0" indent="0">
              <a:buNone/>
            </a:pPr>
            <a:endParaRPr lang="en-US" sz="1800" i="1" dirty="0">
              <a:solidFill>
                <a:schemeClr val="bg1"/>
              </a:solidFill>
            </a:endParaRPr>
          </a:p>
          <a:p>
            <a:pPr marL="0" indent="0">
              <a:buNone/>
            </a:pPr>
            <a:r>
              <a:rPr lang="en-US" sz="1800" i="1" dirty="0">
                <a:solidFill>
                  <a:schemeClr val="bg1"/>
                </a:solidFill>
              </a:rPr>
              <a:t>Examples:</a:t>
            </a:r>
            <a:br>
              <a:rPr lang="en-US" sz="1800" i="1" dirty="0">
                <a:solidFill>
                  <a:schemeClr val="bg1"/>
                </a:solidFill>
              </a:rPr>
            </a:br>
            <a:r>
              <a:rPr lang="en-US" sz="1800" i="1" dirty="0">
                <a:solidFill>
                  <a:schemeClr val="bg1"/>
                </a:solidFill>
              </a:rPr>
              <a:t>011110101011111	REJECT</a:t>
            </a:r>
            <a:br>
              <a:rPr lang="en-US" sz="1800" i="1" dirty="0">
                <a:solidFill>
                  <a:schemeClr val="bg1"/>
                </a:solidFill>
              </a:rPr>
            </a:br>
            <a:r>
              <a:rPr lang="en-US" sz="1800" i="1" dirty="0">
                <a:solidFill>
                  <a:schemeClr val="bg1"/>
                </a:solidFill>
              </a:rPr>
              <a:t>11111</a:t>
            </a:r>
            <a:r>
              <a:rPr lang="en-US" sz="1800" b="1" i="1" u="sng" dirty="0">
                <a:solidFill>
                  <a:schemeClr val="bg1"/>
                </a:solidFill>
              </a:rPr>
              <a:t>001</a:t>
            </a:r>
            <a:r>
              <a:rPr lang="en-US" sz="1800" i="1" dirty="0">
                <a:solidFill>
                  <a:schemeClr val="bg1"/>
                </a:solidFill>
              </a:rPr>
              <a:t>0101011	ACCEPT</a:t>
            </a:r>
          </a:p>
        </p:txBody>
      </p:sp>
    </p:spTree>
    <p:extLst>
      <p:ext uri="{BB962C8B-B14F-4D97-AF65-F5344CB8AC3E}">
        <p14:creationId xmlns:p14="http://schemas.microsoft.com/office/powerpoint/2010/main" val="217490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Formal Definition of Computation with DFA</a:t>
            </a:r>
          </a:p>
        </p:txBody>
      </p:sp>
    </p:spTree>
    <p:extLst>
      <p:ext uri="{BB962C8B-B14F-4D97-AF65-F5344CB8AC3E}">
        <p14:creationId xmlns:p14="http://schemas.microsoft.com/office/powerpoint/2010/main" val="657290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computation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872301"/>
                <a:ext cx="8016530" cy="1883664"/>
              </a:xfrm>
              <a:solidFill>
                <a:schemeClr val="tx1">
                  <a:lumMod val="95000"/>
                </a:schemeClr>
              </a:solidFill>
            </p:spPr>
            <p:txBody>
              <a:bodyPr>
                <a:normAutofit/>
              </a:bodyPr>
              <a:lstStyle/>
              <a:p>
                <a:pPr marL="0" indent="0">
                  <a:buNone/>
                </a:pPr>
                <a:r>
                  <a:rPr lang="en-US" sz="1800" i="1" dirty="0">
                    <a:solidFill>
                      <a:schemeClr val="bg1"/>
                    </a:solidFill>
                  </a:rPr>
                  <a:t>M accepts the string w if a sequence of states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exists such that:</a:t>
                </a:r>
              </a:p>
              <a:p>
                <a:pPr marL="0" indent="0">
                  <a:buNone/>
                </a:pPr>
                <a:r>
                  <a:rPr lang="en-US" sz="1800" i="1" dirty="0">
                    <a:solidFill>
                      <a:schemeClr val="bg1"/>
                    </a:solidFill>
                  </a:rPr>
                  <a:t>1.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oMath>
                </a14:m>
                <a:br>
                  <a:rPr lang="en-US" sz="1800" i="1" dirty="0">
                    <a:solidFill>
                      <a:schemeClr val="bg1"/>
                    </a:solidFill>
                  </a:rPr>
                </a:b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𝛿</m:t>
                    </m:r>
                    <m:d>
                      <m:dPr>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e>
                    </m:d>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oMath>
                </a14:m>
                <a:r>
                  <a:rPr lang="en-US" sz="1800" i="1" dirty="0">
                    <a:solidFill>
                      <a:schemeClr val="bg1"/>
                    </a:solidFill>
                  </a:rPr>
                  <a:t> for </a:t>
                </a:r>
                <a14:m>
                  <m:oMath xmlns:m="http://schemas.openxmlformats.org/officeDocument/2006/math">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=0,…,</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−1</m:t>
                    </m:r>
                  </m:oMath>
                </a14:m>
                <a:br>
                  <a:rPr lang="en-US" sz="1800" i="1" dirty="0">
                    <a:solidFill>
                      <a:schemeClr val="bg1"/>
                    </a:solidFill>
                  </a:rPr>
                </a:br>
                <a:r>
                  <a:rPr lang="en-US" sz="1800" i="1" dirty="0">
                    <a:solidFill>
                      <a:schemeClr val="bg1"/>
                    </a:solidFill>
                  </a:rPr>
                  <a:t>3.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oMath>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086147" y="2872301"/>
                <a:ext cx="8016530" cy="1883664"/>
              </a:xfrm>
              <a:blipFill>
                <a:blip r:embed="rId2"/>
                <a:stretch>
                  <a:fillRect l="-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3105703" y="1805501"/>
                <a:ext cx="5977418" cy="678619"/>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Formal definition of computation on a DFA </a:t>
                </a:r>
                <a14:m>
                  <m:oMath xmlns:m="http://schemas.openxmlformats.org/officeDocument/2006/math">
                    <m:r>
                      <a:rPr lang="en-US" sz="1800" b="0" i="1" smtClean="0">
                        <a:solidFill>
                          <a:schemeClr val="tx1"/>
                        </a:solidFill>
                        <a:latin typeface="Cambria Math" panose="02040503050406030204" pitchFamily="18" charset="0"/>
                      </a:rPr>
                      <m:t>𝑀</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𝑄</m:t>
                    </m:r>
                    <m:r>
                      <a:rPr lang="en-US" sz="1800" b="0" i="1"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Σ</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𝛿</m:t>
                    </m:r>
                    <m:r>
                      <a:rPr lang="en-US" sz="1800" b="0" i="1" smtClean="0">
                        <a:solidFill>
                          <a:schemeClr val="tx1"/>
                        </a:solidFill>
                        <a:latin typeface="Cambria Math" panose="02040503050406030204" pitchFamily="18" charset="0"/>
                      </a:rPr>
                      <m:t>, </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0</m:t>
                        </m:r>
                      </m:sub>
                    </m:sSub>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𝐹</m:t>
                    </m:r>
                    <m:r>
                      <a:rPr lang="en-US" sz="1800" b="0" i="1" smtClean="0">
                        <a:solidFill>
                          <a:schemeClr val="tx1"/>
                        </a:solidFill>
                        <a:latin typeface="Cambria Math" panose="02040503050406030204" pitchFamily="18" charset="0"/>
                      </a:rPr>
                      <m:t>)</m:t>
                    </m:r>
                  </m:oMath>
                </a14:m>
                <a:r>
                  <a:rPr lang="en-US" sz="1800" i="1" dirty="0">
                    <a:solidFill>
                      <a:schemeClr val="tx1"/>
                    </a:solidFill>
                  </a:rPr>
                  <a:t> on input string </a:t>
                </a:r>
                <a14:m>
                  <m:oMath xmlns:m="http://schemas.openxmlformats.org/officeDocument/2006/math">
                    <m:r>
                      <a:rPr lang="en-US" sz="1800" b="0" i="1" smtClean="0">
                        <a:solidFill>
                          <a:schemeClr val="tx1"/>
                        </a:solidFill>
                        <a:latin typeface="Cambria Math" panose="02040503050406030204" pitchFamily="18" charset="0"/>
                      </a:rPr>
                      <m:t>𝑤</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1</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2</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3</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𝑛</m:t>
                        </m:r>
                      </m:sub>
                    </m:sSub>
                  </m:oMath>
                </a14:m>
                <a:r>
                  <a:rPr lang="en-US" sz="1800" i="1" dirty="0">
                    <a:solidFill>
                      <a:schemeClr val="tx1"/>
                    </a:solidFill>
                  </a:rPr>
                  <a:t> and each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𝑖</m:t>
                        </m:r>
                      </m:sub>
                    </m:sSub>
                    <m:r>
                      <a:rPr lang="en-US" sz="1800" b="0" i="1"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Σ</m:t>
                    </m:r>
                  </m:oMath>
                </a14:m>
                <a:endParaRPr lang="en-US" sz="1800" i="1" dirty="0">
                  <a:solidFill>
                    <a:schemeClr val="tx1"/>
                  </a:solidFill>
                </a:endParaRPr>
              </a:p>
            </p:txBody>
          </p:sp>
        </mc:Choice>
        <mc:Fallback xmlns="">
          <p:sp>
            <p:nvSpPr>
              <p:cNvPr id="4" name="Content Placeholder 2">
                <a:extLst>
                  <a:ext uri="{FF2B5EF4-FFF2-40B4-BE49-F238E27FC236}">
                    <a16:creationId xmlns:a16="http://schemas.microsoft.com/office/drawing/2014/main" id="{B0765A4B-5441-7640-B1AC-0E649906A444}"/>
                  </a:ext>
                </a:extLst>
              </p:cNvPr>
              <p:cNvSpPr txBox="1">
                <a:spLocks noRot="1" noChangeAspect="1" noMove="1" noResize="1" noEditPoints="1" noAdjustHandles="1" noChangeArrowheads="1" noChangeShapeType="1" noTextEdit="1"/>
              </p:cNvSpPr>
              <p:nvPr/>
            </p:nvSpPr>
            <p:spPr>
              <a:xfrm>
                <a:off x="3105703" y="1805501"/>
                <a:ext cx="5977418" cy="678619"/>
              </a:xfrm>
              <a:prstGeom prst="rect">
                <a:avLst/>
              </a:prstGeom>
              <a:blipFill>
                <a:blip r:embed="rId3"/>
                <a:stretch>
                  <a:fillRect b="-5455"/>
                </a:stretch>
              </a:blipFill>
            </p:spPr>
            <p:txBody>
              <a:bodyPr/>
              <a:lstStyle/>
              <a:p>
                <a:r>
                  <a:rPr lang="en-US">
                    <a:noFill/>
                  </a:rPr>
                  <a:t> </a:t>
                </a:r>
              </a:p>
            </p:txBody>
          </p:sp>
        </mc:Fallback>
      </mc:AlternateContent>
    </p:spTree>
    <p:extLst>
      <p:ext uri="{BB962C8B-B14F-4D97-AF65-F5344CB8AC3E}">
        <p14:creationId xmlns:p14="http://schemas.microsoft.com/office/powerpoint/2010/main" val="3989879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Non-Deterministic Finite State Automata (NFA)</a:t>
            </a:r>
          </a:p>
        </p:txBody>
      </p:sp>
    </p:spTree>
    <p:extLst>
      <p:ext uri="{BB962C8B-B14F-4D97-AF65-F5344CB8AC3E}">
        <p14:creationId xmlns:p14="http://schemas.microsoft.com/office/powerpoint/2010/main" val="3113222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Goals!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559371"/>
            <a:ext cx="9905999" cy="1089328"/>
          </a:xfrm>
          <a:solidFill>
            <a:schemeClr val="tx1">
              <a:lumMod val="95000"/>
            </a:schemeClr>
          </a:solidFill>
        </p:spPr>
        <p:txBody>
          <a:bodyPr/>
          <a:lstStyle/>
          <a:p>
            <a:pPr marL="0" indent="0">
              <a:buNone/>
            </a:pPr>
            <a:r>
              <a:rPr lang="en-US" dirty="0">
                <a:solidFill>
                  <a:schemeClr val="bg1"/>
                </a:solidFill>
              </a:rPr>
              <a:t>1. Quick definition of languages…a different way to think about functions AND introduction to the Chomsky Hierarchy.</a:t>
            </a:r>
          </a:p>
        </p:txBody>
      </p:sp>
      <p:sp>
        <p:nvSpPr>
          <p:cNvPr id="4" name="Content Placeholder 2">
            <a:extLst>
              <a:ext uri="{FF2B5EF4-FFF2-40B4-BE49-F238E27FC236}">
                <a16:creationId xmlns:a16="http://schemas.microsoft.com/office/drawing/2014/main" id="{C3CBD30C-EB51-C249-A8FC-E343315276A6}"/>
              </a:ext>
            </a:extLst>
          </p:cNvPr>
          <p:cNvSpPr txBox="1">
            <a:spLocks/>
          </p:cNvSpPr>
          <p:nvPr/>
        </p:nvSpPr>
        <p:spPr>
          <a:xfrm>
            <a:off x="1141412" y="2848808"/>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2. Our first model of computation, the finite automata!! How does it work? How do we prove things about what functions it can compute? </a:t>
            </a:r>
            <a:r>
              <a:rPr lang="en-US" dirty="0" err="1">
                <a:solidFill>
                  <a:schemeClr val="bg1"/>
                </a:solidFill>
              </a:rPr>
              <a:t>Etc</a:t>
            </a:r>
            <a:r>
              <a:rPr lang="en-US" dirty="0">
                <a:solidFill>
                  <a:schemeClr val="bg1"/>
                </a:solidFill>
              </a:rPr>
              <a:t>…</a:t>
            </a:r>
          </a:p>
        </p:txBody>
      </p:sp>
      <p:sp>
        <p:nvSpPr>
          <p:cNvPr id="5" name="Content Placeholder 2">
            <a:extLst>
              <a:ext uri="{FF2B5EF4-FFF2-40B4-BE49-F238E27FC236}">
                <a16:creationId xmlns:a16="http://schemas.microsoft.com/office/drawing/2014/main" id="{B98087DF-8BCB-3D46-8C8D-7FA120BFB404}"/>
              </a:ext>
            </a:extLst>
          </p:cNvPr>
          <p:cNvSpPr txBox="1">
            <a:spLocks/>
          </p:cNvSpPr>
          <p:nvPr/>
        </p:nvSpPr>
        <p:spPr>
          <a:xfrm>
            <a:off x="1141412" y="4138245"/>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3. Are there equivalent models / expressions that are equivalent to the finite automata? How do we identify functions that can NOT be computed by these?</a:t>
            </a:r>
          </a:p>
        </p:txBody>
      </p:sp>
    </p:spTree>
    <p:extLst>
      <p:ext uri="{BB962C8B-B14F-4D97-AF65-F5344CB8AC3E}">
        <p14:creationId xmlns:p14="http://schemas.microsoft.com/office/powerpoint/2010/main" val="2987249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505456" y="2240280"/>
            <a:ext cx="7004304" cy="13167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Does adding a new feature / functionality to our machine / computational model increase the number of functions (or languages) it can recognize?</a:t>
            </a:r>
          </a:p>
        </p:txBody>
      </p:sp>
    </p:spTree>
    <p:extLst>
      <p:ext uri="{BB962C8B-B14F-4D97-AF65-F5344CB8AC3E}">
        <p14:creationId xmlns:p14="http://schemas.microsoft.com/office/powerpoint/2010/main" val="4055347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6590311" cy="689074"/>
          </a:xfrm>
        </p:spPr>
        <p:txBody>
          <a:bodyPr/>
          <a:lstStyle/>
          <a:p>
            <a:pPr algn="ctr"/>
            <a:r>
              <a:rPr lang="en-US" dirty="0"/>
              <a:t>Example: 2-DFA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087331" y="1799571"/>
            <a:ext cx="4696678" cy="351775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solidFill>
              </a:rPr>
              <a:t>Imagine a DFA with the following extra feature:</a:t>
            </a:r>
          </a:p>
          <a:p>
            <a:pPr marL="0" indent="0" algn="ctr">
              <a:buFont typeface="Arial" panose="020B0604020202020204" pitchFamily="34" charset="0"/>
              <a:buNone/>
            </a:pPr>
            <a:endParaRPr lang="en-US" sz="1600" dirty="0">
              <a:solidFill>
                <a:schemeClr val="bg1"/>
              </a:solidFill>
            </a:endParaRPr>
          </a:p>
          <a:p>
            <a:pPr marL="0" indent="0" algn="ctr">
              <a:buFont typeface="Arial" panose="020B0604020202020204" pitchFamily="34" charset="0"/>
              <a:buNone/>
            </a:pPr>
            <a:r>
              <a:rPr lang="en-US" sz="1600" i="1" dirty="0">
                <a:solidFill>
                  <a:schemeClr val="bg1"/>
                </a:solidFill>
              </a:rPr>
              <a:t>“The machine works exactly as a DFA we have already described, except it can be in up to two states at once.”</a:t>
            </a:r>
          </a:p>
          <a:p>
            <a:pPr marL="0" indent="0" algn="ctr">
              <a:buFont typeface="Arial" panose="020B0604020202020204" pitchFamily="34" charset="0"/>
              <a:buNone/>
            </a:pPr>
            <a:endParaRPr lang="en-US" sz="1600" dirty="0">
              <a:solidFill>
                <a:schemeClr val="bg1"/>
              </a:solidFill>
            </a:endParaRPr>
          </a:p>
          <a:p>
            <a:pPr marL="0" indent="0">
              <a:buFont typeface="Arial" panose="020B0604020202020204" pitchFamily="34" charset="0"/>
              <a:buNone/>
            </a:pPr>
            <a:r>
              <a:rPr lang="en-US" sz="1600" i="1" u="sng" dirty="0">
                <a:solidFill>
                  <a:schemeClr val="bg1"/>
                </a:solidFill>
              </a:rPr>
              <a:t>Notes</a:t>
            </a:r>
            <a:r>
              <a:rPr lang="en-US" sz="1600" dirty="0">
                <a:solidFill>
                  <a:schemeClr val="bg1"/>
                </a:solidFill>
              </a:rPr>
              <a:t>:</a:t>
            </a:r>
            <a:br>
              <a:rPr lang="en-US" sz="1600" dirty="0">
                <a:solidFill>
                  <a:schemeClr val="bg1"/>
                </a:solidFill>
              </a:rPr>
            </a:br>
            <a:r>
              <a:rPr lang="en-US" sz="1600" dirty="0">
                <a:solidFill>
                  <a:schemeClr val="bg1"/>
                </a:solidFill>
              </a:rPr>
              <a:t>2 start states</a:t>
            </a:r>
            <a:br>
              <a:rPr lang="en-US" sz="1600" dirty="0">
                <a:solidFill>
                  <a:schemeClr val="bg1"/>
                </a:solidFill>
              </a:rPr>
            </a:br>
            <a:r>
              <a:rPr lang="en-US" sz="1600" dirty="0">
                <a:solidFill>
                  <a:schemeClr val="bg1"/>
                </a:solidFill>
              </a:rPr>
              <a:t>Each state transitions after reading each symbol</a:t>
            </a:r>
            <a:br>
              <a:rPr lang="en-US" sz="1600" dirty="0">
                <a:solidFill>
                  <a:schemeClr val="bg1"/>
                </a:solidFill>
              </a:rPr>
            </a:br>
            <a:r>
              <a:rPr lang="en-US" sz="1600" dirty="0">
                <a:solidFill>
                  <a:schemeClr val="bg1"/>
                </a:solidFill>
              </a:rPr>
              <a:t>Machine accepts in either state is in final state at end</a:t>
            </a:r>
          </a:p>
        </p:txBody>
      </p:sp>
      <p:sp>
        <p:nvSpPr>
          <p:cNvPr id="5" name="Oval 4">
            <a:extLst>
              <a:ext uri="{FF2B5EF4-FFF2-40B4-BE49-F238E27FC236}">
                <a16:creationId xmlns:a16="http://schemas.microsoft.com/office/drawing/2014/main" id="{470C5B26-47DD-794A-AF0B-E5AE73A3053C}"/>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6" name="Group 5">
            <a:extLst>
              <a:ext uri="{FF2B5EF4-FFF2-40B4-BE49-F238E27FC236}">
                <a16:creationId xmlns:a16="http://schemas.microsoft.com/office/drawing/2014/main" id="{EFCC1196-6F85-4448-81C3-AD1E170B9790}"/>
              </a:ext>
            </a:extLst>
          </p:cNvPr>
          <p:cNvGrpSpPr/>
          <p:nvPr/>
        </p:nvGrpSpPr>
        <p:grpSpPr>
          <a:xfrm>
            <a:off x="6703024" y="3457256"/>
            <a:ext cx="1028700" cy="1028700"/>
            <a:chOff x="9944100" y="1493551"/>
            <a:chExt cx="1028700" cy="1028700"/>
          </a:xfrm>
        </p:grpSpPr>
        <p:sp>
          <p:nvSpPr>
            <p:cNvPr id="7" name="Oval 6">
              <a:extLst>
                <a:ext uri="{FF2B5EF4-FFF2-40B4-BE49-F238E27FC236}">
                  <a16:creationId xmlns:a16="http://schemas.microsoft.com/office/drawing/2014/main" id="{581B7181-3365-684F-A9FE-20379B1C7D2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76B0636B-CD03-AE47-BAE9-74DA7482AE90}"/>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9" name="Straight Arrow Connector 8">
            <a:extLst>
              <a:ext uri="{FF2B5EF4-FFF2-40B4-BE49-F238E27FC236}">
                <a16:creationId xmlns:a16="http://schemas.microsoft.com/office/drawing/2014/main" id="{14F43E6C-CF01-BC42-B70B-C0C684FCF057}"/>
              </a:ext>
            </a:extLst>
          </p:cNvPr>
          <p:cNvCxnSpPr>
            <a:cxnSpLocks/>
            <a:endCxn id="5"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BC802997-6E3A-2A44-B4F9-6721A64C6ABB}"/>
              </a:ext>
            </a:extLst>
          </p:cNvPr>
          <p:cNvCxnSpPr>
            <a:cxnSpLocks/>
            <a:stCxn id="5" idx="7"/>
            <a:endCxn id="5"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0DF0377-7AB3-F342-ADA3-EA1C07AAFAF8}"/>
              </a:ext>
            </a:extLst>
          </p:cNvPr>
          <p:cNvSpPr txBox="1">
            <a:spLocks/>
          </p:cNvSpPr>
          <p:nvPr/>
        </p:nvSpPr>
        <p:spPr>
          <a:xfrm>
            <a:off x="7852020" y="189534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3" name="Oval 12">
            <a:extLst>
              <a:ext uri="{FF2B5EF4-FFF2-40B4-BE49-F238E27FC236}">
                <a16:creationId xmlns:a16="http://schemas.microsoft.com/office/drawing/2014/main" id="{BF39423D-8D1A-1346-A77C-5DD30F2634AF}"/>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4323FCE5-EE45-FE4B-9048-C868F2DB9A64}"/>
              </a:ext>
            </a:extLst>
          </p:cNvPr>
          <p:cNvCxnSpPr>
            <a:cxnSpLocks/>
            <a:stCxn id="7" idx="7"/>
            <a:endCxn id="7"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1AA3A2EE-3BDB-9D47-ADB1-A93BCDDB5994}"/>
              </a:ext>
            </a:extLst>
          </p:cNvPr>
          <p:cNvSpPr txBox="1">
            <a:spLocks/>
          </p:cNvSpPr>
          <p:nvPr/>
        </p:nvSpPr>
        <p:spPr>
          <a:xfrm>
            <a:off x="7920379" y="336798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6" name="Straight Arrow Connector 25">
            <a:extLst>
              <a:ext uri="{FF2B5EF4-FFF2-40B4-BE49-F238E27FC236}">
                <a16:creationId xmlns:a16="http://schemas.microsoft.com/office/drawing/2014/main" id="{89F2D476-9B5C-C04F-99CE-60BB8DF83598}"/>
              </a:ext>
            </a:extLst>
          </p:cNvPr>
          <p:cNvCxnSpPr>
            <a:cxnSpLocks/>
            <a:stCxn id="5" idx="4"/>
            <a:endCxn id="7"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147B371B-FD4C-464E-8E61-71E4EBCC24D0}"/>
              </a:ext>
            </a:extLst>
          </p:cNvPr>
          <p:cNvSpPr txBox="1">
            <a:spLocks/>
          </p:cNvSpPr>
          <p:nvPr/>
        </p:nvSpPr>
        <p:spPr>
          <a:xfrm>
            <a:off x="6938771" y="2937116"/>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0" name="Straight Arrow Connector 29">
            <a:extLst>
              <a:ext uri="{FF2B5EF4-FFF2-40B4-BE49-F238E27FC236}">
                <a16:creationId xmlns:a16="http://schemas.microsoft.com/office/drawing/2014/main" id="{93EB1965-A37C-5241-92D3-B27FAAA6A941}"/>
              </a:ext>
            </a:extLst>
          </p:cNvPr>
          <p:cNvCxnSpPr>
            <a:cxnSpLocks/>
            <a:stCxn id="7" idx="4"/>
            <a:endCxn id="13"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693FE902-2762-5344-B295-A2CB70518F21}"/>
              </a:ext>
            </a:extLst>
          </p:cNvPr>
          <p:cNvSpPr txBox="1">
            <a:spLocks/>
          </p:cNvSpPr>
          <p:nvPr/>
        </p:nvSpPr>
        <p:spPr>
          <a:xfrm>
            <a:off x="6965372" y="455402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5" name="Elbow Connector 34">
            <a:extLst>
              <a:ext uri="{FF2B5EF4-FFF2-40B4-BE49-F238E27FC236}">
                <a16:creationId xmlns:a16="http://schemas.microsoft.com/office/drawing/2014/main" id="{513D2D4B-116D-3F4B-907D-4E407D3D794F}"/>
              </a:ext>
            </a:extLst>
          </p:cNvPr>
          <p:cNvCxnSpPr>
            <a:cxnSpLocks/>
            <a:stCxn id="13" idx="7"/>
            <a:endCxn id="13"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538A2E89-ADF2-D847-B991-7C3FC79BC9B6}"/>
              </a:ext>
            </a:extLst>
          </p:cNvPr>
          <p:cNvSpPr txBox="1">
            <a:spLocks/>
          </p:cNvSpPr>
          <p:nvPr/>
        </p:nvSpPr>
        <p:spPr>
          <a:xfrm>
            <a:off x="7859959" y="4930402"/>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40" name="Oval 39">
            <a:extLst>
              <a:ext uri="{FF2B5EF4-FFF2-40B4-BE49-F238E27FC236}">
                <a16:creationId xmlns:a16="http://schemas.microsoft.com/office/drawing/2014/main" id="{1CD36EC5-B0E1-B740-B493-DC22986EE8A1}"/>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41" name="Group 40">
            <a:extLst>
              <a:ext uri="{FF2B5EF4-FFF2-40B4-BE49-F238E27FC236}">
                <a16:creationId xmlns:a16="http://schemas.microsoft.com/office/drawing/2014/main" id="{67A65F85-BED4-3345-8234-7A2642EE4758}"/>
              </a:ext>
            </a:extLst>
          </p:cNvPr>
          <p:cNvGrpSpPr/>
          <p:nvPr/>
        </p:nvGrpSpPr>
        <p:grpSpPr>
          <a:xfrm>
            <a:off x="8867104" y="3438968"/>
            <a:ext cx="1028700" cy="1028700"/>
            <a:chOff x="9944100" y="1493551"/>
            <a:chExt cx="1028700" cy="1028700"/>
          </a:xfrm>
        </p:grpSpPr>
        <p:sp>
          <p:nvSpPr>
            <p:cNvPr id="42" name="Oval 41">
              <a:extLst>
                <a:ext uri="{FF2B5EF4-FFF2-40B4-BE49-F238E27FC236}">
                  <a16:creationId xmlns:a16="http://schemas.microsoft.com/office/drawing/2014/main" id="{39A357E5-2B4A-B045-A777-F1F77854E18C}"/>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 name="Oval 42">
              <a:extLst>
                <a:ext uri="{FF2B5EF4-FFF2-40B4-BE49-F238E27FC236}">
                  <a16:creationId xmlns:a16="http://schemas.microsoft.com/office/drawing/2014/main" id="{F0C5A156-A397-9C47-BA67-B31CDDA7A03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44" name="Straight Arrow Connector 43">
            <a:extLst>
              <a:ext uri="{FF2B5EF4-FFF2-40B4-BE49-F238E27FC236}">
                <a16:creationId xmlns:a16="http://schemas.microsoft.com/office/drawing/2014/main" id="{C2CD4499-2DD0-684F-9B9F-8F63C6566C6A}"/>
              </a:ext>
            </a:extLst>
          </p:cNvPr>
          <p:cNvCxnSpPr>
            <a:cxnSpLocks/>
            <a:endCxn id="40"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82C9E384-D061-304E-B475-16F8862DA728}"/>
              </a:ext>
            </a:extLst>
          </p:cNvPr>
          <p:cNvCxnSpPr>
            <a:cxnSpLocks/>
            <a:stCxn id="40" idx="7"/>
            <a:endCxn id="40"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2">
            <a:extLst>
              <a:ext uri="{FF2B5EF4-FFF2-40B4-BE49-F238E27FC236}">
                <a16:creationId xmlns:a16="http://schemas.microsoft.com/office/drawing/2014/main" id="{A948627C-9597-544A-A78D-F08F3BF05B94}"/>
              </a:ext>
            </a:extLst>
          </p:cNvPr>
          <p:cNvSpPr txBox="1">
            <a:spLocks/>
          </p:cNvSpPr>
          <p:nvPr/>
        </p:nvSpPr>
        <p:spPr>
          <a:xfrm>
            <a:off x="10016100" y="187705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7" name="Oval 46">
            <a:extLst>
              <a:ext uri="{FF2B5EF4-FFF2-40B4-BE49-F238E27FC236}">
                <a16:creationId xmlns:a16="http://schemas.microsoft.com/office/drawing/2014/main" id="{CEADA5DE-5FD1-D14C-9280-B02E63664071}"/>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48" name="Elbow Connector 47">
            <a:extLst>
              <a:ext uri="{FF2B5EF4-FFF2-40B4-BE49-F238E27FC236}">
                <a16:creationId xmlns:a16="http://schemas.microsoft.com/office/drawing/2014/main" id="{FB31CE6F-34D5-5A4B-9ED2-EFBAB2147095}"/>
              </a:ext>
            </a:extLst>
          </p:cNvPr>
          <p:cNvCxnSpPr>
            <a:cxnSpLocks/>
            <a:stCxn id="42" idx="7"/>
            <a:endCxn id="42"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BF3FF7E3-50CB-6E45-8FD6-809F727957FF}"/>
              </a:ext>
            </a:extLst>
          </p:cNvPr>
          <p:cNvSpPr txBox="1">
            <a:spLocks/>
          </p:cNvSpPr>
          <p:nvPr/>
        </p:nvSpPr>
        <p:spPr>
          <a:xfrm>
            <a:off x="10084459" y="3349694"/>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50" name="Straight Arrow Connector 49">
            <a:extLst>
              <a:ext uri="{FF2B5EF4-FFF2-40B4-BE49-F238E27FC236}">
                <a16:creationId xmlns:a16="http://schemas.microsoft.com/office/drawing/2014/main" id="{2E5C1809-9BAE-9948-9C77-F6D2224EFE61}"/>
              </a:ext>
            </a:extLst>
          </p:cNvPr>
          <p:cNvCxnSpPr>
            <a:cxnSpLocks/>
            <a:stCxn id="40" idx="4"/>
            <a:endCxn id="42"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13DB140-63AD-1D41-BDE8-8566F18EEA5F}"/>
              </a:ext>
            </a:extLst>
          </p:cNvPr>
          <p:cNvSpPr txBox="1">
            <a:spLocks/>
          </p:cNvSpPr>
          <p:nvPr/>
        </p:nvSpPr>
        <p:spPr>
          <a:xfrm>
            <a:off x="9102851" y="291882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2" name="Straight Arrow Connector 51">
            <a:extLst>
              <a:ext uri="{FF2B5EF4-FFF2-40B4-BE49-F238E27FC236}">
                <a16:creationId xmlns:a16="http://schemas.microsoft.com/office/drawing/2014/main" id="{0043B5BA-FA3E-E148-B766-B1D47D0ACDBA}"/>
              </a:ext>
            </a:extLst>
          </p:cNvPr>
          <p:cNvCxnSpPr>
            <a:cxnSpLocks/>
            <a:stCxn id="42" idx="4"/>
            <a:endCxn id="47"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24F27898-14CF-F848-A157-F2225F7DD1FF}"/>
              </a:ext>
            </a:extLst>
          </p:cNvPr>
          <p:cNvSpPr txBox="1">
            <a:spLocks/>
          </p:cNvSpPr>
          <p:nvPr/>
        </p:nvSpPr>
        <p:spPr>
          <a:xfrm>
            <a:off x="9129452" y="453573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4" name="Elbow Connector 53">
            <a:extLst>
              <a:ext uri="{FF2B5EF4-FFF2-40B4-BE49-F238E27FC236}">
                <a16:creationId xmlns:a16="http://schemas.microsoft.com/office/drawing/2014/main" id="{1C9B4C32-1171-5240-B80D-8B08889F7FD4}"/>
              </a:ext>
            </a:extLst>
          </p:cNvPr>
          <p:cNvCxnSpPr>
            <a:cxnSpLocks/>
            <a:stCxn id="47" idx="7"/>
            <a:endCxn id="47"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2">
            <a:extLst>
              <a:ext uri="{FF2B5EF4-FFF2-40B4-BE49-F238E27FC236}">
                <a16:creationId xmlns:a16="http://schemas.microsoft.com/office/drawing/2014/main" id="{9CC5F60D-D71C-D746-9084-D5C8DC9CDF38}"/>
              </a:ext>
            </a:extLst>
          </p:cNvPr>
          <p:cNvSpPr txBox="1">
            <a:spLocks/>
          </p:cNvSpPr>
          <p:nvPr/>
        </p:nvSpPr>
        <p:spPr>
          <a:xfrm>
            <a:off x="10024039" y="4912114"/>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6" name="Content Placeholder 2">
            <a:extLst>
              <a:ext uri="{FF2B5EF4-FFF2-40B4-BE49-F238E27FC236}">
                <a16:creationId xmlns:a16="http://schemas.microsoft.com/office/drawing/2014/main" id="{7003DB14-5BD1-CE40-83C9-F6286EBFE3F7}"/>
              </a:ext>
            </a:extLst>
          </p:cNvPr>
          <p:cNvSpPr txBox="1">
            <a:spLocks/>
          </p:cNvSpPr>
          <p:nvPr/>
        </p:nvSpPr>
        <p:spPr>
          <a:xfrm>
            <a:off x="8648416" y="374464"/>
            <a:ext cx="2771060" cy="7648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What does this machine do on input: 000100</a:t>
            </a:r>
          </a:p>
        </p:txBody>
      </p:sp>
      <p:cxnSp>
        <p:nvCxnSpPr>
          <p:cNvPr id="58" name="Straight Connector 57">
            <a:extLst>
              <a:ext uri="{FF2B5EF4-FFF2-40B4-BE49-F238E27FC236}">
                <a16:creationId xmlns:a16="http://schemas.microsoft.com/office/drawing/2014/main" id="{28CC0FAA-5086-174D-98BA-2ABE9C7D3634}"/>
              </a:ext>
            </a:extLst>
          </p:cNvPr>
          <p:cNvCxnSpPr/>
          <p:nvPr/>
        </p:nvCxnSpPr>
        <p:spPr>
          <a:xfrm flipV="1">
            <a:off x="8749756" y="839741"/>
            <a:ext cx="488983" cy="5291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46F6A426-DD6D-B647-9123-B96D57D8CD92}"/>
              </a:ext>
            </a:extLst>
          </p:cNvPr>
          <p:cNvSpPr txBox="1">
            <a:spLocks/>
          </p:cNvSpPr>
          <p:nvPr/>
        </p:nvSpPr>
        <p:spPr>
          <a:xfrm>
            <a:off x="5897880" y="6307367"/>
            <a:ext cx="5740284" cy="47588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In general, what language does this machine recognize?</a:t>
            </a:r>
          </a:p>
        </p:txBody>
      </p:sp>
      <p:cxnSp>
        <p:nvCxnSpPr>
          <p:cNvPr id="60" name="Straight Connector 59">
            <a:extLst>
              <a:ext uri="{FF2B5EF4-FFF2-40B4-BE49-F238E27FC236}">
                <a16:creationId xmlns:a16="http://schemas.microsoft.com/office/drawing/2014/main" id="{E0FA7CFF-40D3-6B4F-A1B1-69E019913AC2}"/>
              </a:ext>
            </a:extLst>
          </p:cNvPr>
          <p:cNvCxnSpPr>
            <a:cxnSpLocks/>
          </p:cNvCxnSpPr>
          <p:nvPr/>
        </p:nvCxnSpPr>
        <p:spPr>
          <a:xfrm flipH="1" flipV="1">
            <a:off x="8298652" y="5873941"/>
            <a:ext cx="342428" cy="52685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308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 2-DFA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 2-DFA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2728182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 2-DFA exists that accepts L (easy one)</a:t>
            </a:r>
            <a:br>
              <a:rPr lang="en-US" sz="1800" i="1" dirty="0">
                <a:solidFill>
                  <a:schemeClr val="tx1"/>
                </a:solidFill>
              </a:rPr>
            </a:br>
            <a:r>
              <a:rPr lang="en-US" sz="1800" i="1" dirty="0">
                <a:solidFill>
                  <a:schemeClr val="tx1"/>
                </a:solidFill>
              </a:rPr>
              <a:t>2. If a 2-DFA exists that accepts L, then a DFA exists that accepts L (a little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a:t>
            </a:r>
          </a:p>
        </p:txBody>
      </p:sp>
    </p:spTree>
    <p:extLst>
      <p:ext uri="{BB962C8B-B14F-4D97-AF65-F5344CB8AC3E}">
        <p14:creationId xmlns:p14="http://schemas.microsoft.com/office/powerpoint/2010/main" val="247866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9444325" y="4005513"/>
            <a:ext cx="188577" cy="7553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8CC387C-776B-E341-AAEF-8ACEB5545268}"/>
              </a:ext>
            </a:extLst>
          </p:cNvPr>
          <p:cNvSpPr/>
          <p:nvPr/>
        </p:nvSpPr>
        <p:spPr>
          <a:xfrm>
            <a:off x="8674318" y="2911019"/>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cxnSp>
        <p:nvCxnSpPr>
          <p:cNvPr id="45" name="Straight Arrow Connector 44">
            <a:extLst>
              <a:ext uri="{FF2B5EF4-FFF2-40B4-BE49-F238E27FC236}">
                <a16:creationId xmlns:a16="http://schemas.microsoft.com/office/drawing/2014/main" id="{FD0AA009-EEB2-8F45-8C4A-6BF7594D55AD}"/>
              </a:ext>
            </a:extLst>
          </p:cNvPr>
          <p:cNvCxnSpPr>
            <a:cxnSpLocks/>
            <a:endCxn id="44" idx="0"/>
          </p:cNvCxnSpPr>
          <p:nvPr/>
        </p:nvCxnSpPr>
        <p:spPr>
          <a:xfrm>
            <a:off x="9038872" y="2646144"/>
            <a:ext cx="0" cy="26487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417EADE-66AB-F14F-BE69-E453D9A30233}"/>
              </a:ext>
            </a:extLst>
          </p:cNvPr>
          <p:cNvCxnSpPr>
            <a:cxnSpLocks/>
            <a:stCxn id="44" idx="7"/>
            <a:endCxn id="44" idx="6"/>
          </p:cNvCxnSpPr>
          <p:nvPr/>
        </p:nvCxnSpPr>
        <p:spPr>
          <a:xfrm rot="16200000" flipH="1">
            <a:off x="9221148" y="3093296"/>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C6606191-B0FF-6742-85B2-6C2989C4C408}"/>
              </a:ext>
            </a:extLst>
          </p:cNvPr>
          <p:cNvSpPr txBox="1">
            <a:spLocks/>
          </p:cNvSpPr>
          <p:nvPr/>
        </p:nvSpPr>
        <p:spPr>
          <a:xfrm>
            <a:off x="9619860" y="2732960"/>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8756295" y="4853914"/>
            <a:ext cx="2070202" cy="1518272"/>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Add a dummy state that the 2-DFA will also be in at all. times, doesn’t affect the language L that gets recognized</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89340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p:bldP spid="36" grpId="0" animBg="1"/>
      <p:bldP spid="38" grpId="0"/>
      <p:bldP spid="40" grpId="0"/>
      <p:bldP spid="42" grpId="0"/>
      <p:bldP spid="44" grpId="0" animBg="1"/>
      <p:bldP spid="49" grpId="0"/>
      <p:bldP spid="51" grpId="0" animBg="1"/>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5004127" y="3304631"/>
            <a:ext cx="2237922" cy="81931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Here is the formal version of this process</a:t>
            </a:r>
          </a:p>
        </p:txBody>
      </p:sp>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1715414" y="2600358"/>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51" name="Content Placeholder 2">
                <a:extLst>
                  <a:ext uri="{FF2B5EF4-FFF2-40B4-BE49-F238E27FC236}">
                    <a16:creationId xmlns:a16="http://schemas.microsoft.com/office/drawing/2014/main" id="{17D8CB18-E67D-5E48-A397-F2ED49D43E1A}"/>
                  </a:ext>
                </a:extLst>
              </p:cNvPr>
              <p:cNvSpPr txBox="1">
                <a:spLocks noRot="1" noChangeAspect="1" noMove="1" noResize="1" noEditPoints="1" noAdjustHandles="1" noChangeArrowheads="1" noChangeShapeType="1" noTextEdit="1"/>
              </p:cNvSpPr>
              <p:nvPr/>
            </p:nvSpPr>
            <p:spPr>
              <a:xfrm>
                <a:off x="1715414" y="2600358"/>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p:sp>
        <p:nvSpPr>
          <p:cNvPr id="52" name="Right Arrow 51">
            <a:extLst>
              <a:ext uri="{FF2B5EF4-FFF2-40B4-BE49-F238E27FC236}">
                <a16:creationId xmlns:a16="http://schemas.microsoft.com/office/drawing/2014/main" id="{7B6E91A0-4C42-C24F-A8A8-CED54E3F4018}"/>
              </a:ext>
            </a:extLst>
          </p:cNvPr>
          <p:cNvSpPr/>
          <p:nvPr/>
        </p:nvSpPr>
        <p:spPr>
          <a:xfrm>
            <a:off x="5081281" y="2783238"/>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4889B367-0B0E-074E-9D4A-3500D8F2528D}"/>
                  </a:ext>
                </a:extLst>
              </p:cNvPr>
              <p:cNvSpPr txBox="1">
                <a:spLocks/>
              </p:cNvSpPr>
              <p:nvPr/>
            </p:nvSpPr>
            <p:spPr>
              <a:xfrm>
                <a:off x="7522730" y="2559302"/>
                <a:ext cx="3085186" cy="230997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2-DFA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x</m:t>
                      </m:r>
                      <m:r>
                        <a:rPr lang="en-US" sz="1600" b="0" i="0"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0"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47" name="Content Placeholder 2">
                <a:extLst>
                  <a:ext uri="{FF2B5EF4-FFF2-40B4-BE49-F238E27FC236}">
                    <a16:creationId xmlns:a16="http://schemas.microsoft.com/office/drawing/2014/main" id="{4889B367-0B0E-074E-9D4A-3500D8F2528D}"/>
                  </a:ext>
                </a:extLst>
              </p:cNvPr>
              <p:cNvSpPr txBox="1">
                <a:spLocks noRot="1" noChangeAspect="1" noMove="1" noResize="1" noEditPoints="1" noAdjustHandles="1" noChangeArrowheads="1" noChangeShapeType="1" noTextEdit="1"/>
              </p:cNvSpPr>
              <p:nvPr/>
            </p:nvSpPr>
            <p:spPr>
              <a:xfrm>
                <a:off x="7522730" y="2559302"/>
                <a:ext cx="3085186" cy="2309970"/>
              </a:xfrm>
              <a:prstGeom prst="rect">
                <a:avLst/>
              </a:prstGeom>
              <a:blipFill>
                <a:blip r:embed="rId3"/>
                <a:stretch>
                  <a:fillRect l="-816"/>
                </a:stretch>
              </a:blipFill>
              <a:ln>
                <a:solidFill>
                  <a:schemeClr val="tx1">
                    <a:lumMod val="95000"/>
                  </a:schemeClr>
                </a:solidFill>
              </a:ln>
            </p:spPr>
            <p:txBody>
              <a:bodyPr/>
              <a:lstStyle/>
              <a:p>
                <a:r>
                  <a:rPr lang="en-US">
                    <a:noFill/>
                  </a:rPr>
                  <a:t> </a:t>
                </a:r>
              </a:p>
            </p:txBody>
          </p:sp>
        </mc:Fallback>
      </mc:AlternateContent>
      <p:sp>
        <p:nvSpPr>
          <p:cNvPr id="48" name="Content Placeholder 2">
            <a:extLst>
              <a:ext uri="{FF2B5EF4-FFF2-40B4-BE49-F238E27FC236}">
                <a16:creationId xmlns:a16="http://schemas.microsoft.com/office/drawing/2014/main" id="{9BD1C45E-786E-054F-81BE-4BB8704FBBB1}"/>
              </a:ext>
            </a:extLst>
          </p:cNvPr>
          <p:cNvSpPr txBox="1">
            <a:spLocks/>
          </p:cNvSpPr>
          <p:nvPr/>
        </p:nvSpPr>
        <p:spPr>
          <a:xfrm>
            <a:off x="1367942" y="5807039"/>
            <a:ext cx="9568282" cy="98695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this works: Because D’ fulfills all the requirements of a 2-DFA, </a:t>
            </a:r>
            <a:r>
              <a:rPr lang="en-US" sz="1600" i="1" dirty="0"/>
              <a:t>and </a:t>
            </a:r>
            <a:r>
              <a:rPr lang="en-US" sz="1600" i="1" dirty="0">
                <a:solidFill>
                  <a:schemeClr val="tx1"/>
                </a:solidFill>
              </a:rPr>
              <a:t>executes the exact same way D does (except for being in the dummy second state at all times). Thus, any string that D accepts will also be accepted by D’</a:t>
            </a:r>
          </a:p>
        </p:txBody>
      </p:sp>
      <p:cxnSp>
        <p:nvCxnSpPr>
          <p:cNvPr id="50" name="Straight Connector 49">
            <a:extLst>
              <a:ext uri="{FF2B5EF4-FFF2-40B4-BE49-F238E27FC236}">
                <a16:creationId xmlns:a16="http://schemas.microsoft.com/office/drawing/2014/main" id="{927D3C5F-AB51-AB4E-8DB9-88B4C5031940}"/>
              </a:ext>
            </a:extLst>
          </p:cNvPr>
          <p:cNvCxnSpPr>
            <a:cxnSpLocks/>
          </p:cNvCxnSpPr>
          <p:nvPr/>
        </p:nvCxnSpPr>
        <p:spPr>
          <a:xfrm flipV="1">
            <a:off x="7818120" y="5111497"/>
            <a:ext cx="310896" cy="695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538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 2-DFA exists that recognizes some language L, then a 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546926" y="3926423"/>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2-DFA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4605793" y="3359310"/>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1161761" y="2523743"/>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7266905" y="2589023"/>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Tree>
    <p:extLst>
      <p:ext uri="{BB962C8B-B14F-4D97-AF65-F5344CB8AC3E}">
        <p14:creationId xmlns:p14="http://schemas.microsoft.com/office/powerpoint/2010/main" val="248171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2" name="Right Arrow 51">
            <a:extLst>
              <a:ext uri="{FF2B5EF4-FFF2-40B4-BE49-F238E27FC236}">
                <a16:creationId xmlns:a16="http://schemas.microsoft.com/office/drawing/2014/main" id="{7B6E91A0-4C42-C24F-A8A8-CED54E3F4018}"/>
              </a:ext>
            </a:extLst>
          </p:cNvPr>
          <p:cNvSpPr/>
          <p:nvPr/>
        </p:nvSpPr>
        <p:spPr>
          <a:xfrm>
            <a:off x="4148593" y="2362614"/>
            <a:ext cx="81659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704561" y="1527047"/>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5134308" y="1542082"/>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
        <p:nvSpPr>
          <p:cNvPr id="99" name="Content Placeholder 2">
            <a:extLst>
              <a:ext uri="{FF2B5EF4-FFF2-40B4-BE49-F238E27FC236}">
                <a16:creationId xmlns:a16="http://schemas.microsoft.com/office/drawing/2014/main" id="{F917CC8C-7693-6745-BE3F-219DE062DAFE}"/>
              </a:ext>
            </a:extLst>
          </p:cNvPr>
          <p:cNvSpPr txBox="1">
            <a:spLocks/>
          </p:cNvSpPr>
          <p:nvPr/>
        </p:nvSpPr>
        <p:spPr>
          <a:xfrm>
            <a:off x="2035616" y="62855"/>
            <a:ext cx="1462392"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One start state (combination of two start states in original DFA</a:t>
            </a:r>
          </a:p>
        </p:txBody>
      </p:sp>
      <p:cxnSp>
        <p:nvCxnSpPr>
          <p:cNvPr id="100" name="Straight Connector 99">
            <a:extLst>
              <a:ext uri="{FF2B5EF4-FFF2-40B4-BE49-F238E27FC236}">
                <a16:creationId xmlns:a16="http://schemas.microsoft.com/office/drawing/2014/main" id="{B1AD3719-3F17-944B-ACBF-B5AE7A541D23}"/>
              </a:ext>
            </a:extLst>
          </p:cNvPr>
          <p:cNvCxnSpPr>
            <a:cxnSpLocks/>
          </p:cNvCxnSpPr>
          <p:nvPr/>
        </p:nvCxnSpPr>
        <p:spPr>
          <a:xfrm>
            <a:off x="3428397" y="735121"/>
            <a:ext cx="1690069" cy="10822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1" name="Content Placeholder 2">
            <a:extLst>
              <a:ext uri="{FF2B5EF4-FFF2-40B4-BE49-F238E27FC236}">
                <a16:creationId xmlns:a16="http://schemas.microsoft.com/office/drawing/2014/main" id="{CD09D296-176B-4B4C-8797-59125ED8956B}"/>
              </a:ext>
            </a:extLst>
          </p:cNvPr>
          <p:cNvSpPr txBox="1">
            <a:spLocks/>
          </p:cNvSpPr>
          <p:nvPr/>
        </p:nvSpPr>
        <p:spPr>
          <a:xfrm>
            <a:off x="8951976" y="320454"/>
            <a:ext cx="1462392" cy="1072358"/>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Each state represents a combination of states the 2-DFA can be in</a:t>
            </a:r>
          </a:p>
        </p:txBody>
      </p:sp>
      <p:cxnSp>
        <p:nvCxnSpPr>
          <p:cNvPr id="102" name="Straight Connector 101">
            <a:extLst>
              <a:ext uri="{FF2B5EF4-FFF2-40B4-BE49-F238E27FC236}">
                <a16:creationId xmlns:a16="http://schemas.microsoft.com/office/drawing/2014/main" id="{7C958A6C-DF0D-D845-B5C6-59FB176904DB}"/>
              </a:ext>
            </a:extLst>
          </p:cNvPr>
          <p:cNvCxnSpPr>
            <a:cxnSpLocks/>
          </p:cNvCxnSpPr>
          <p:nvPr/>
        </p:nvCxnSpPr>
        <p:spPr>
          <a:xfrm flipH="1">
            <a:off x="7560580" y="734270"/>
            <a:ext cx="1245092" cy="658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F99FF31F-FDAA-0744-8E9B-2056339D0DD1}"/>
              </a:ext>
            </a:extLst>
          </p:cNvPr>
          <p:cNvSpPr txBox="1">
            <a:spLocks/>
          </p:cNvSpPr>
          <p:nvPr/>
        </p:nvSpPr>
        <p:spPr>
          <a:xfrm>
            <a:off x="10073163" y="1731497"/>
            <a:ext cx="1781784" cy="107235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 is final if ONE of the two was final in the original DFA</a:t>
            </a:r>
          </a:p>
        </p:txBody>
      </p:sp>
      <p:cxnSp>
        <p:nvCxnSpPr>
          <p:cNvPr id="104" name="Straight Connector 103">
            <a:extLst>
              <a:ext uri="{FF2B5EF4-FFF2-40B4-BE49-F238E27FC236}">
                <a16:creationId xmlns:a16="http://schemas.microsoft.com/office/drawing/2014/main" id="{99C5C2D9-827A-9C40-8338-61357EC58923}"/>
              </a:ext>
            </a:extLst>
          </p:cNvPr>
          <p:cNvCxnSpPr>
            <a:cxnSpLocks/>
          </p:cNvCxnSpPr>
          <p:nvPr/>
        </p:nvCxnSpPr>
        <p:spPr>
          <a:xfrm flipH="1">
            <a:off x="8461912" y="2174150"/>
            <a:ext cx="1523336" cy="154814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7" name="Content Placeholder 2">
            <a:extLst>
              <a:ext uri="{FF2B5EF4-FFF2-40B4-BE49-F238E27FC236}">
                <a16:creationId xmlns:a16="http://schemas.microsoft.com/office/drawing/2014/main" id="{9822ADA2-A62F-1448-B316-97B1A89D65E4}"/>
              </a:ext>
            </a:extLst>
          </p:cNvPr>
          <p:cNvSpPr txBox="1">
            <a:spLocks/>
          </p:cNvSpPr>
          <p:nvPr/>
        </p:nvSpPr>
        <p:spPr>
          <a:xfrm>
            <a:off x="10410216" y="3348294"/>
            <a:ext cx="1781784"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Transitions show how one symbol leads to a new combination of 2 states in original DFA</a:t>
            </a:r>
          </a:p>
        </p:txBody>
      </p:sp>
      <p:cxnSp>
        <p:nvCxnSpPr>
          <p:cNvPr id="116" name="Straight Connector 115">
            <a:extLst>
              <a:ext uri="{FF2B5EF4-FFF2-40B4-BE49-F238E27FC236}">
                <a16:creationId xmlns:a16="http://schemas.microsoft.com/office/drawing/2014/main" id="{ED9EE7F2-8D4D-764B-BD05-C8E3362AB098}"/>
              </a:ext>
            </a:extLst>
          </p:cNvPr>
          <p:cNvCxnSpPr>
            <a:cxnSpLocks/>
          </p:cNvCxnSpPr>
          <p:nvPr/>
        </p:nvCxnSpPr>
        <p:spPr>
          <a:xfrm flipH="1">
            <a:off x="9097262" y="3873988"/>
            <a:ext cx="1162306" cy="33348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Content Placeholder 2">
            <a:extLst>
              <a:ext uri="{FF2B5EF4-FFF2-40B4-BE49-F238E27FC236}">
                <a16:creationId xmlns:a16="http://schemas.microsoft.com/office/drawing/2014/main" id="{2626DB71-A8B7-E94E-8850-EE63AD420930}"/>
              </a:ext>
            </a:extLst>
          </p:cNvPr>
          <p:cNvSpPr txBox="1">
            <a:spLocks/>
          </p:cNvSpPr>
          <p:nvPr/>
        </p:nvSpPr>
        <p:spPr>
          <a:xfrm>
            <a:off x="1280160" y="5729350"/>
            <a:ext cx="9948672" cy="961229"/>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that i</a:t>
            </a:r>
            <a:r>
              <a:rPr lang="en-US" sz="1600" i="1" dirty="0"/>
              <a:t>t works: The new DFA will always accept if the original 2-DFA does because each state in the new DFA represents exactly one pair of states of the original 2-DFA. Thus, with a traditional DFA, we can simulate exactly what the 2-DFA would have done and accept if and only if the original 2-DFA accepts.</a:t>
            </a:r>
            <a:endParaRPr lang="en-US" sz="1600" i="1" dirty="0">
              <a:solidFill>
                <a:schemeClr val="tx1"/>
              </a:solidFill>
            </a:endParaRPr>
          </a:p>
        </p:txBody>
      </p:sp>
    </p:spTree>
    <p:extLst>
      <p:ext uri="{BB962C8B-B14F-4D97-AF65-F5344CB8AC3E}">
        <p14:creationId xmlns:p14="http://schemas.microsoft.com/office/powerpoint/2010/main" val="3248847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4285753" y="3423318"/>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995829" y="2952494"/>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2-DFA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995829" y="2952494"/>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5398530" y="2952494"/>
                <a:ext cx="5741533" cy="27259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0,1</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5398530" y="2952494"/>
                <a:ext cx="5741533" cy="2725930"/>
              </a:xfrm>
              <a:prstGeom prst="rect">
                <a:avLst/>
              </a:prstGeom>
              <a:blipFill>
                <a:blip r:embed="rId3"/>
                <a:stretch>
                  <a:fillRect l="-44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420117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1244758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1: Functions, Languages, and the Chomsky Hierarchy</a:t>
            </a:r>
          </a:p>
        </p:txBody>
      </p:sp>
    </p:spTree>
    <p:extLst>
      <p:ext uri="{BB962C8B-B14F-4D97-AF65-F5344CB8AC3E}">
        <p14:creationId xmlns:p14="http://schemas.microsoft.com/office/powerpoint/2010/main" val="4149752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752344" y="1300970"/>
            <a:ext cx="6720840" cy="102412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Let us now look at a different, but similar functionality we can add to the DFA: </a:t>
            </a:r>
            <a:r>
              <a:rPr lang="en-US" sz="1800" b="1" i="1" u="sng" dirty="0">
                <a:solidFill>
                  <a:schemeClr val="tx1"/>
                </a:solidFill>
              </a:rPr>
              <a:t>Non-Determinism</a:t>
            </a:r>
          </a:p>
        </p:txBody>
      </p:sp>
      <p:sp>
        <p:nvSpPr>
          <p:cNvPr id="5" name="Content Placeholder 2">
            <a:extLst>
              <a:ext uri="{FF2B5EF4-FFF2-40B4-BE49-F238E27FC236}">
                <a16:creationId xmlns:a16="http://schemas.microsoft.com/office/drawing/2014/main" id="{6BE71DFA-8135-1043-9FC4-C2B4A094178A}"/>
              </a:ext>
            </a:extLst>
          </p:cNvPr>
          <p:cNvSpPr txBox="1">
            <a:spLocks/>
          </p:cNvSpPr>
          <p:nvPr/>
        </p:nvSpPr>
        <p:spPr>
          <a:xfrm>
            <a:off x="2752344" y="2865329"/>
            <a:ext cx="6720840" cy="128320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solidFill>
                  <a:schemeClr val="bg1"/>
                </a:solidFill>
              </a:rPr>
              <a:t>Non-Determinism</a:t>
            </a:r>
            <a:r>
              <a:rPr lang="en-US" sz="1800" i="1" dirty="0">
                <a:solidFill>
                  <a:schemeClr val="bg1"/>
                </a:solidFill>
              </a:rPr>
              <a:t>: Is a feature of computational models that allows them to exist in multiple states at one time. The machine can be in any number of it’s states simultaneously.</a:t>
            </a:r>
            <a:endParaRPr lang="en-US" sz="1800" b="1" i="1" u="sng" dirty="0">
              <a:solidFill>
                <a:schemeClr val="bg1"/>
              </a:solidFill>
            </a:endParaRPr>
          </a:p>
        </p:txBody>
      </p:sp>
      <p:sp>
        <p:nvSpPr>
          <p:cNvPr id="6" name="Content Placeholder 2">
            <a:extLst>
              <a:ext uri="{FF2B5EF4-FFF2-40B4-BE49-F238E27FC236}">
                <a16:creationId xmlns:a16="http://schemas.microsoft.com/office/drawing/2014/main" id="{3BC967A0-94A9-FD40-A7FC-2F93D6B24BE5}"/>
              </a:ext>
            </a:extLst>
          </p:cNvPr>
          <p:cNvSpPr txBox="1">
            <a:spLocks/>
          </p:cNvSpPr>
          <p:nvPr/>
        </p:nvSpPr>
        <p:spPr>
          <a:xfrm>
            <a:off x="2752344" y="4209497"/>
            <a:ext cx="6720840" cy="621792"/>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Note that this </a:t>
            </a:r>
            <a:r>
              <a:rPr lang="en-US" sz="1800" i="1" dirty="0"/>
              <a:t>will be an extension of the 2-DFA. Effectively, an n-DFA where the DFA has n states.</a:t>
            </a:r>
            <a:endParaRPr lang="en-US" sz="1800" b="1" i="1" u="sng" dirty="0">
              <a:solidFill>
                <a:schemeClr val="tx1"/>
              </a:solidFill>
            </a:endParaRPr>
          </a:p>
        </p:txBody>
      </p:sp>
    </p:spTree>
    <p:extLst>
      <p:ext uri="{BB962C8B-B14F-4D97-AF65-F5344CB8AC3E}">
        <p14:creationId xmlns:p14="http://schemas.microsoft.com/office/powerpoint/2010/main" val="1981048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Intuition</a:t>
            </a:r>
          </a:p>
        </p:txBody>
      </p:sp>
      <p:pic>
        <p:nvPicPr>
          <p:cNvPr id="6" name="Picture 5">
            <a:extLst>
              <a:ext uri="{FF2B5EF4-FFF2-40B4-BE49-F238E27FC236}">
                <a16:creationId xmlns:a16="http://schemas.microsoft.com/office/drawing/2014/main" id="{12F0C4BC-AF8C-9042-840B-7B319E6D14AA}"/>
              </a:ext>
            </a:extLst>
          </p:cNvPr>
          <p:cNvPicPr>
            <a:picLocks noChangeAspect="1"/>
          </p:cNvPicPr>
          <p:nvPr/>
        </p:nvPicPr>
        <p:blipFill>
          <a:blip r:embed="rId2"/>
          <a:stretch>
            <a:fillRect/>
          </a:stretch>
        </p:blipFill>
        <p:spPr>
          <a:xfrm>
            <a:off x="476028" y="1395248"/>
            <a:ext cx="5996352" cy="4793322"/>
          </a:xfrm>
          <a:prstGeom prst="rect">
            <a:avLst/>
          </a:prstGeom>
        </p:spPr>
      </p:pic>
      <p:pic>
        <p:nvPicPr>
          <p:cNvPr id="8" name="Picture 7">
            <a:extLst>
              <a:ext uri="{FF2B5EF4-FFF2-40B4-BE49-F238E27FC236}">
                <a16:creationId xmlns:a16="http://schemas.microsoft.com/office/drawing/2014/main" id="{93FEA427-4812-784E-8288-45D8A164B122}"/>
              </a:ext>
            </a:extLst>
          </p:cNvPr>
          <p:cNvPicPr>
            <a:picLocks noChangeAspect="1"/>
          </p:cNvPicPr>
          <p:nvPr/>
        </p:nvPicPr>
        <p:blipFill>
          <a:blip r:embed="rId3"/>
          <a:stretch>
            <a:fillRect/>
          </a:stretch>
        </p:blipFill>
        <p:spPr>
          <a:xfrm>
            <a:off x="6764096" y="1395248"/>
            <a:ext cx="4879430" cy="4793322"/>
          </a:xfrm>
          <a:prstGeom prst="rect">
            <a:avLst/>
          </a:prstGeom>
        </p:spPr>
      </p:pic>
    </p:spTree>
    <p:extLst>
      <p:ext uri="{BB962C8B-B14F-4D97-AF65-F5344CB8AC3E}">
        <p14:creationId xmlns:p14="http://schemas.microsoft.com/office/powerpoint/2010/main" val="1810389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064CB6A0-A635-5649-AD89-9CA1A033A1B0}"/>
                  </a:ext>
                </a:extLst>
              </p:cNvPr>
              <p:cNvSpPr txBox="1">
                <a:spLocks/>
              </p:cNvSpPr>
              <p:nvPr/>
            </p:nvSpPr>
            <p:spPr>
              <a:xfrm>
                <a:off x="4818246" y="5983013"/>
                <a:ext cx="2550646" cy="65042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oMath>
                </a14:m>
                <a:r>
                  <a:rPr lang="en-US" sz="1500" i="1" dirty="0">
                    <a:solidFill>
                      <a:schemeClr val="tx1"/>
                    </a:solidFill>
                  </a:rPr>
                  <a:t> is the alphabet plus epsilon (i.e., </a:t>
                </a: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r>
                      <a:rPr lang="en-US" sz="1500" b="0" i="1" smtClean="0">
                        <a:solidFill>
                          <a:schemeClr val="tx1"/>
                        </a:solidFill>
                        <a:latin typeface="Cambria Math" panose="02040503050406030204" pitchFamily="18" charset="0"/>
                      </a:rPr>
                      <m:t>=</m:t>
                    </m:r>
                    <m:r>
                      <m:rPr>
                        <m:sty m:val="p"/>
                      </m:rPr>
                      <a:rPr lang="en-US" sz="1500" b="0" i="0" smtClean="0">
                        <a:solidFill>
                          <a:schemeClr val="tx1"/>
                        </a:solidFill>
                        <a:latin typeface="Cambria Math" panose="02040503050406030204" pitchFamily="18" charset="0"/>
                      </a:rPr>
                      <m:t>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𝜖</m:t>
                    </m:r>
                    <m:r>
                      <a:rPr lang="en-US" sz="1500" b="0" i="1" smtClean="0">
                        <a:solidFill>
                          <a:schemeClr val="tx1"/>
                        </a:solidFill>
                        <a:latin typeface="Cambria Math" panose="02040503050406030204" pitchFamily="18" charset="0"/>
                      </a:rPr>
                      <m:t>}</m:t>
                    </m:r>
                  </m:oMath>
                </a14:m>
                <a:r>
                  <a:rPr lang="en-US" sz="1500" i="1" dirty="0">
                    <a:solidFill>
                      <a:schemeClr val="tx1"/>
                    </a:solidFill>
                  </a:rPr>
                  <a:t>)</a:t>
                </a:r>
              </a:p>
            </p:txBody>
          </p:sp>
        </mc:Choice>
        <mc:Fallback xmlns="">
          <p:sp>
            <p:nvSpPr>
              <p:cNvPr id="40" name="Content Placeholder 2">
                <a:extLst>
                  <a:ext uri="{FF2B5EF4-FFF2-40B4-BE49-F238E27FC236}">
                    <a16:creationId xmlns:a16="http://schemas.microsoft.com/office/drawing/2014/main" id="{064CB6A0-A635-5649-AD89-9CA1A033A1B0}"/>
                  </a:ext>
                </a:extLst>
              </p:cNvPr>
              <p:cNvSpPr txBox="1">
                <a:spLocks noRot="1" noChangeAspect="1" noMove="1" noResize="1" noEditPoints="1" noAdjustHandles="1" noChangeArrowheads="1" noChangeShapeType="1" noTextEdit="1"/>
              </p:cNvSpPr>
              <p:nvPr/>
            </p:nvSpPr>
            <p:spPr>
              <a:xfrm>
                <a:off x="4818246" y="5983013"/>
                <a:ext cx="2550646" cy="650426"/>
              </a:xfrm>
              <a:prstGeom prst="rect">
                <a:avLst/>
              </a:prstGeom>
              <a:blipFill>
                <a:blip r:embed="rId4"/>
                <a:stretch>
                  <a:fillRect l="-495" b="-7692"/>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292F361-7C77-974C-BFF9-628CE052B6BB}"/>
              </a:ext>
            </a:extLst>
          </p:cNvPr>
          <p:cNvCxnSpPr>
            <a:cxnSpLocks/>
          </p:cNvCxnSpPr>
          <p:nvPr/>
        </p:nvCxnSpPr>
        <p:spPr>
          <a:xfrm flipH="1">
            <a:off x="5285595" y="4248807"/>
            <a:ext cx="926019" cy="173420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B524D06B-9521-1D45-8669-75F1DD452DBC}"/>
                  </a:ext>
                </a:extLst>
              </p:cNvPr>
              <p:cNvSpPr txBox="1">
                <a:spLocks/>
              </p:cNvSpPr>
              <p:nvPr/>
            </p:nvSpPr>
            <p:spPr>
              <a:xfrm>
                <a:off x="8899734" y="5983013"/>
                <a:ext cx="2214664" cy="49829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𝑄</m:t>
                    </m:r>
                    <m:r>
                      <a:rPr lang="en-US" sz="1500" b="0" i="1" smtClean="0">
                        <a:solidFill>
                          <a:schemeClr val="tx1"/>
                        </a:solidFill>
                        <a:latin typeface="Cambria Math" panose="02040503050406030204" pitchFamily="18" charset="0"/>
                      </a:rPr>
                      <m:t>)</m:t>
                    </m:r>
                  </m:oMath>
                </a14:m>
                <a:r>
                  <a:rPr lang="en-US" sz="1500" i="1" dirty="0">
                    <a:solidFill>
                      <a:schemeClr val="tx1"/>
                    </a:solidFill>
                  </a:rPr>
                  <a:t> is the power set of Q</a:t>
                </a:r>
              </a:p>
            </p:txBody>
          </p:sp>
        </mc:Choice>
        <mc:Fallback xmlns="">
          <p:sp>
            <p:nvSpPr>
              <p:cNvPr id="43" name="Content Placeholder 2">
                <a:extLst>
                  <a:ext uri="{FF2B5EF4-FFF2-40B4-BE49-F238E27FC236}">
                    <a16:creationId xmlns:a16="http://schemas.microsoft.com/office/drawing/2014/main" id="{B524D06B-9521-1D45-8669-75F1DD452DBC}"/>
                  </a:ext>
                </a:extLst>
              </p:cNvPr>
              <p:cNvSpPr txBox="1">
                <a:spLocks noRot="1" noChangeAspect="1" noMove="1" noResize="1" noEditPoints="1" noAdjustHandles="1" noChangeArrowheads="1" noChangeShapeType="1" noTextEdit="1"/>
              </p:cNvSpPr>
              <p:nvPr/>
            </p:nvSpPr>
            <p:spPr>
              <a:xfrm>
                <a:off x="8899734" y="5983013"/>
                <a:ext cx="2214664" cy="498291"/>
              </a:xfrm>
              <a:prstGeom prst="rect">
                <a:avLst/>
              </a:prstGeom>
              <a:blipFill>
                <a:blip r:embed="rId5"/>
                <a:stretch>
                  <a:fillRect r="-571"/>
                </a:stretch>
              </a:blipFill>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CBE35665-B438-9E4E-8021-1764C8DAB3B3}"/>
              </a:ext>
            </a:extLst>
          </p:cNvPr>
          <p:cNvCxnSpPr>
            <a:cxnSpLocks/>
          </p:cNvCxnSpPr>
          <p:nvPr/>
        </p:nvCxnSpPr>
        <p:spPr>
          <a:xfrm>
            <a:off x="9096703" y="5115910"/>
            <a:ext cx="367064" cy="8671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438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174943" y="4781150"/>
                <a:ext cx="2821618" cy="17221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𝜖</m:t>
                    </m:r>
                  </m:oMath>
                </a14:m>
                <a:r>
                  <a:rPr lang="en-US" sz="1500" i="1" dirty="0">
                    <a:solidFill>
                      <a:schemeClr val="tx1"/>
                    </a:solidFill>
                  </a:rPr>
                  <a:t> is called an empty transition or an epsilon transition. Machine splits into multiple copies of itself (is in multiple states at once) and the copy transitions to the new state without reading input.</a:t>
                </a:r>
              </a:p>
            </p:txBody>
          </p:sp>
        </mc:Choice>
        <mc:Fallback xmlns="">
          <p:sp>
            <p:nvSpPr>
              <p:cNvPr id="35" name="Content Placeholder 2">
                <a:extLst>
                  <a:ext uri="{FF2B5EF4-FFF2-40B4-BE49-F238E27FC236}">
                    <a16:creationId xmlns:a16="http://schemas.microsoft.com/office/drawing/2014/main" id="{72DC4025-AA2E-FB47-B456-DB1DCAE0B923}"/>
                  </a:ext>
                </a:extLst>
              </p:cNvPr>
              <p:cNvSpPr txBox="1">
                <a:spLocks noRot="1" noChangeAspect="1" noMove="1" noResize="1" noEditPoints="1" noAdjustHandles="1" noChangeArrowheads="1" noChangeShapeType="1" noTextEdit="1"/>
              </p:cNvSpPr>
              <p:nvPr/>
            </p:nvSpPr>
            <p:spPr>
              <a:xfrm>
                <a:off x="1174943" y="4781150"/>
                <a:ext cx="2821618" cy="1722123"/>
              </a:xfrm>
              <a:prstGeom prst="rect">
                <a:avLst/>
              </a:prstGeom>
              <a:blipFill>
                <a:blip r:embed="rId4"/>
                <a:stretch>
                  <a:fillRect l="-893" r="-1339" b="-2899"/>
                </a:stretch>
              </a:blipFill>
              <a:ln>
                <a:solidFill>
                  <a:schemeClr val="tx1">
                    <a:lumMod val="95000"/>
                  </a:schemeClr>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764833C0-E06B-9F4C-9900-A327DA7C21D7}"/>
              </a:ext>
            </a:extLst>
          </p:cNvPr>
          <p:cNvCxnSpPr>
            <a:cxnSpLocks/>
            <a:endCxn id="35" idx="0"/>
          </p:cNvCxnSpPr>
          <p:nvPr/>
        </p:nvCxnSpPr>
        <p:spPr>
          <a:xfrm flipH="1">
            <a:off x="2585752" y="4099034"/>
            <a:ext cx="298668" cy="68211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852C02CF-F4D9-9C47-B716-DF8658FF6741}"/>
              </a:ext>
            </a:extLst>
          </p:cNvPr>
          <p:cNvSpPr txBox="1">
            <a:spLocks/>
          </p:cNvSpPr>
          <p:nvPr/>
        </p:nvSpPr>
        <p:spPr>
          <a:xfrm>
            <a:off x="2127978" y="1010561"/>
            <a:ext cx="3737165" cy="1073608"/>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Note that S1 has two transitions for input character 1. This means if a 1 is read, two copies of the machine will split off. One transitions to S1 and the other transitions to S2</a:t>
            </a:r>
          </a:p>
        </p:txBody>
      </p:sp>
      <p:cxnSp>
        <p:nvCxnSpPr>
          <p:cNvPr id="50" name="Straight Connector 49">
            <a:extLst>
              <a:ext uri="{FF2B5EF4-FFF2-40B4-BE49-F238E27FC236}">
                <a16:creationId xmlns:a16="http://schemas.microsoft.com/office/drawing/2014/main" id="{E8E00AB6-E534-0044-ABBD-4AC9ACBED865}"/>
              </a:ext>
            </a:extLst>
          </p:cNvPr>
          <p:cNvCxnSpPr>
            <a:cxnSpLocks/>
          </p:cNvCxnSpPr>
          <p:nvPr/>
        </p:nvCxnSpPr>
        <p:spPr>
          <a:xfrm flipH="1">
            <a:off x="1864688" y="2084169"/>
            <a:ext cx="785588" cy="6323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240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grpSp>
        <p:nvGrpSpPr>
          <p:cNvPr id="14" name="Group 13">
            <a:extLst>
              <a:ext uri="{FF2B5EF4-FFF2-40B4-BE49-F238E27FC236}">
                <a16:creationId xmlns:a16="http://schemas.microsoft.com/office/drawing/2014/main" id="{E9E7CDD8-1444-094B-A20D-DAB3CCB1B424}"/>
              </a:ext>
            </a:extLst>
          </p:cNvPr>
          <p:cNvGrpSpPr/>
          <p:nvPr/>
        </p:nvGrpSpPr>
        <p:grpSpPr>
          <a:xfrm>
            <a:off x="3258046" y="1325792"/>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2"/>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813546" y="3519341"/>
            <a:ext cx="2821618" cy="2510969"/>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Let’s run this machine on some sample input. </a:t>
            </a:r>
          </a:p>
          <a:p>
            <a:pPr marL="0" indent="0">
              <a:buFont typeface="Arial" panose="020B0604020202020204" pitchFamily="34" charset="0"/>
              <a:buNone/>
            </a:pPr>
            <a:r>
              <a:rPr lang="en-US" sz="1500" i="1" dirty="0"/>
              <a:t>Inputs to try:</a:t>
            </a:r>
            <a:br>
              <a:rPr lang="en-US" sz="1500" i="1" dirty="0"/>
            </a:br>
            <a:r>
              <a:rPr lang="en-US" sz="1500" i="1" dirty="0"/>
              <a:t>0000</a:t>
            </a:r>
            <a:br>
              <a:rPr lang="en-US" sz="1500" i="1" dirty="0"/>
            </a:br>
            <a:r>
              <a:rPr lang="en-US" sz="1500" i="1" dirty="0"/>
              <a:t>1101</a:t>
            </a:r>
            <a:br>
              <a:rPr lang="en-US" sz="1500" i="1" dirty="0"/>
            </a:br>
            <a:r>
              <a:rPr lang="en-US" sz="1500" i="1" dirty="0"/>
              <a:t>11 </a:t>
            </a:r>
            <a:br>
              <a:rPr lang="en-US" sz="1500" i="1" dirty="0"/>
            </a:br>
            <a:r>
              <a:rPr lang="en-US" sz="1500" i="1" dirty="0"/>
              <a:t>10</a:t>
            </a:r>
            <a:br>
              <a:rPr lang="en-US" sz="1500" i="1" dirty="0"/>
            </a:br>
            <a:r>
              <a:rPr lang="en-US" sz="1500" i="1" dirty="0"/>
              <a:t>10001</a:t>
            </a:r>
            <a:endParaRPr lang="en-US" sz="1500" i="1" dirty="0">
              <a:solidFill>
                <a:schemeClr val="tx1"/>
              </a:solidFill>
            </a:endParaRPr>
          </a:p>
        </p:txBody>
      </p:sp>
      <p:cxnSp>
        <p:nvCxnSpPr>
          <p:cNvPr id="36" name="Straight Connector 35">
            <a:extLst>
              <a:ext uri="{FF2B5EF4-FFF2-40B4-BE49-F238E27FC236}">
                <a16:creationId xmlns:a16="http://schemas.microsoft.com/office/drawing/2014/main" id="{764833C0-E06B-9F4C-9900-A327DA7C21D7}"/>
              </a:ext>
            </a:extLst>
          </p:cNvPr>
          <p:cNvCxnSpPr>
            <a:cxnSpLocks/>
          </p:cNvCxnSpPr>
          <p:nvPr/>
        </p:nvCxnSpPr>
        <p:spPr>
          <a:xfrm flipH="1">
            <a:off x="2900855" y="2897008"/>
            <a:ext cx="473158" cy="57115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7420813" y="4107702"/>
            <a:ext cx="2821618" cy="156241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In general, what language does this machine recognize?</a:t>
            </a:r>
          </a:p>
          <a:p>
            <a:pPr marL="0" indent="0">
              <a:buFont typeface="Arial" panose="020B0604020202020204" pitchFamily="34" charset="0"/>
              <a:buNone/>
            </a:pPr>
            <a:r>
              <a:rPr lang="en-US" sz="1500" b="1" i="1" u="sng" dirty="0">
                <a:solidFill>
                  <a:schemeClr val="tx1"/>
                </a:solidFill>
              </a:rPr>
              <a:t>Answer</a:t>
            </a:r>
            <a:r>
              <a:rPr lang="en-US" sz="1500" i="1" dirty="0">
                <a:solidFill>
                  <a:schemeClr val="tx1"/>
                </a:solidFill>
              </a:rPr>
              <a:t>: Strings that</a:t>
            </a:r>
            <a:r>
              <a:rPr lang="en-US" sz="1500" i="1" dirty="0"/>
              <a:t> contain 11 or 101 somewhere in them.</a:t>
            </a:r>
            <a:endParaRPr lang="en-US" sz="1500" i="1" dirty="0">
              <a:solidFill>
                <a:schemeClr val="tx1"/>
              </a:solidFill>
            </a:endParaRPr>
          </a:p>
        </p:txBody>
      </p:sp>
    </p:spTree>
    <p:extLst>
      <p:ext uri="{BB962C8B-B14F-4D97-AF65-F5344CB8AC3E}">
        <p14:creationId xmlns:p14="http://schemas.microsoft.com/office/powerpoint/2010/main" val="40439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spTree>
    <p:extLst>
      <p:ext uri="{BB962C8B-B14F-4D97-AF65-F5344CB8AC3E}">
        <p14:creationId xmlns:p14="http://schemas.microsoft.com/office/powerpoint/2010/main" val="765750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423312"/>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955708"/>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sp>
        <p:nvSpPr>
          <p:cNvPr id="6" name="Oval 5">
            <a:extLst>
              <a:ext uri="{FF2B5EF4-FFF2-40B4-BE49-F238E27FC236}">
                <a16:creationId xmlns:a16="http://schemas.microsoft.com/office/drawing/2014/main" id="{B3D494BF-BA78-3D4F-B35D-745D7CA07D4D}"/>
              </a:ext>
            </a:extLst>
          </p:cNvPr>
          <p:cNvSpPr/>
          <p:nvPr/>
        </p:nvSpPr>
        <p:spPr>
          <a:xfrm>
            <a:off x="3674869" y="423572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6DBC09E5-8A23-C748-B6AD-2D6D61F42240}"/>
              </a:ext>
            </a:extLst>
          </p:cNvPr>
          <p:cNvCxnSpPr>
            <a:cxnSpLocks/>
            <a:endCxn id="6" idx="2"/>
          </p:cNvCxnSpPr>
          <p:nvPr/>
        </p:nvCxnSpPr>
        <p:spPr>
          <a:xfrm>
            <a:off x="3160988" y="4600281"/>
            <a:ext cx="513881"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BA100022-570C-584D-BF1A-161D91353860}"/>
              </a:ext>
            </a:extLst>
          </p:cNvPr>
          <p:cNvCxnSpPr>
            <a:cxnSpLocks/>
            <a:stCxn id="6" idx="0"/>
            <a:endCxn id="6" idx="7"/>
          </p:cNvCxnSpPr>
          <p:nvPr/>
        </p:nvCxnSpPr>
        <p:spPr>
          <a:xfrm rot="16200000" flipH="1">
            <a:off x="4114924" y="416022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F903263-7CF2-CD4A-93B3-A9090FA39BF2}"/>
              </a:ext>
            </a:extLst>
          </p:cNvPr>
          <p:cNvSpPr txBox="1">
            <a:spLocks/>
          </p:cNvSpPr>
          <p:nvPr/>
        </p:nvSpPr>
        <p:spPr>
          <a:xfrm>
            <a:off x="3929687" y="36542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10" name="Group 9">
            <a:extLst>
              <a:ext uri="{FF2B5EF4-FFF2-40B4-BE49-F238E27FC236}">
                <a16:creationId xmlns:a16="http://schemas.microsoft.com/office/drawing/2014/main" id="{BA7A152C-4D2E-D244-929A-022D36CFDCC1}"/>
              </a:ext>
            </a:extLst>
          </p:cNvPr>
          <p:cNvGrpSpPr/>
          <p:nvPr/>
        </p:nvGrpSpPr>
        <p:grpSpPr>
          <a:xfrm>
            <a:off x="7664679" y="4177410"/>
            <a:ext cx="845743" cy="845743"/>
            <a:chOff x="1360840" y="4291074"/>
            <a:chExt cx="845743" cy="845743"/>
          </a:xfrm>
        </p:grpSpPr>
        <p:sp>
          <p:nvSpPr>
            <p:cNvPr id="21" name="Oval 20">
              <a:extLst>
                <a:ext uri="{FF2B5EF4-FFF2-40B4-BE49-F238E27FC236}">
                  <a16:creationId xmlns:a16="http://schemas.microsoft.com/office/drawing/2014/main" id="{4759F9AB-24DC-724F-8E2F-E47DB355690B}"/>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Oval 21">
              <a:extLst>
                <a:ext uri="{FF2B5EF4-FFF2-40B4-BE49-F238E27FC236}">
                  <a16:creationId xmlns:a16="http://schemas.microsoft.com/office/drawing/2014/main" id="{8B4678F2-C983-4947-83CE-DCD6A1995819}"/>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1" name="Oval 10">
            <a:extLst>
              <a:ext uri="{FF2B5EF4-FFF2-40B4-BE49-F238E27FC236}">
                <a16:creationId xmlns:a16="http://schemas.microsoft.com/office/drawing/2014/main" id="{0AC02928-8CB5-0745-8A5F-B6DDD9EBB0F8}"/>
              </a:ext>
            </a:extLst>
          </p:cNvPr>
          <p:cNvSpPr/>
          <p:nvPr/>
        </p:nvSpPr>
        <p:spPr>
          <a:xfrm>
            <a:off x="498522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2" name="Oval 11">
            <a:extLst>
              <a:ext uri="{FF2B5EF4-FFF2-40B4-BE49-F238E27FC236}">
                <a16:creationId xmlns:a16="http://schemas.microsoft.com/office/drawing/2014/main" id="{B57E6B33-9F9F-BE40-8DC8-C1B9CAC21707}"/>
              </a:ext>
            </a:extLst>
          </p:cNvPr>
          <p:cNvSpPr/>
          <p:nvPr/>
        </p:nvSpPr>
        <p:spPr>
          <a:xfrm>
            <a:off x="633283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3" name="Straight Arrow Connector 12">
            <a:extLst>
              <a:ext uri="{FF2B5EF4-FFF2-40B4-BE49-F238E27FC236}">
                <a16:creationId xmlns:a16="http://schemas.microsoft.com/office/drawing/2014/main" id="{43ED0427-A7F2-0E4C-8A9F-9EDD37A75230}"/>
              </a:ext>
            </a:extLst>
          </p:cNvPr>
          <p:cNvCxnSpPr>
            <a:cxnSpLocks/>
            <a:stCxn id="6" idx="6"/>
            <a:endCxn id="11" idx="2"/>
          </p:cNvCxnSpPr>
          <p:nvPr/>
        </p:nvCxnSpPr>
        <p:spPr>
          <a:xfrm flipV="1">
            <a:off x="4403977" y="460028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328E07-85A9-8D49-9740-E3E72BB68B2E}"/>
              </a:ext>
            </a:extLst>
          </p:cNvPr>
          <p:cNvCxnSpPr>
            <a:cxnSpLocks/>
            <a:stCxn id="11" idx="6"/>
            <a:endCxn id="12" idx="2"/>
          </p:cNvCxnSpPr>
          <p:nvPr/>
        </p:nvCxnSpPr>
        <p:spPr>
          <a:xfrm>
            <a:off x="5714333" y="460028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DC02F9-AADC-CA44-8A6C-B627126496B6}"/>
              </a:ext>
            </a:extLst>
          </p:cNvPr>
          <p:cNvCxnSpPr>
            <a:cxnSpLocks/>
            <a:stCxn id="12" idx="6"/>
            <a:endCxn id="21" idx="2"/>
          </p:cNvCxnSpPr>
          <p:nvPr/>
        </p:nvCxnSpPr>
        <p:spPr>
          <a:xfrm>
            <a:off x="7061943" y="460028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DC4234D-C303-4840-9ADF-CFDB5206E431}"/>
              </a:ext>
            </a:extLst>
          </p:cNvPr>
          <p:cNvSpPr txBox="1">
            <a:spLocks/>
          </p:cNvSpPr>
          <p:nvPr/>
        </p:nvSpPr>
        <p:spPr>
          <a:xfrm>
            <a:off x="4540573" y="4235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 name="Content Placeholder 2">
            <a:extLst>
              <a:ext uri="{FF2B5EF4-FFF2-40B4-BE49-F238E27FC236}">
                <a16:creationId xmlns:a16="http://schemas.microsoft.com/office/drawing/2014/main" id="{64999BFE-F54D-484A-99BC-7666D79A2FDD}"/>
              </a:ext>
            </a:extLst>
          </p:cNvPr>
          <p:cNvSpPr txBox="1">
            <a:spLocks/>
          </p:cNvSpPr>
          <p:nvPr/>
        </p:nvSpPr>
        <p:spPr>
          <a:xfrm>
            <a:off x="5779378" y="4216626"/>
            <a:ext cx="482510" cy="4158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
        <p:nvSpPr>
          <p:cNvPr id="18" name="Content Placeholder 2">
            <a:extLst>
              <a:ext uri="{FF2B5EF4-FFF2-40B4-BE49-F238E27FC236}">
                <a16:creationId xmlns:a16="http://schemas.microsoft.com/office/drawing/2014/main" id="{64ACF15C-6108-7C4B-9226-5192388915D8}"/>
              </a:ext>
            </a:extLst>
          </p:cNvPr>
          <p:cNvSpPr txBox="1">
            <a:spLocks/>
          </p:cNvSpPr>
          <p:nvPr/>
        </p:nvSpPr>
        <p:spPr>
          <a:xfrm>
            <a:off x="7135699" y="4206035"/>
            <a:ext cx="547882"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4086402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194709"/>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648275"/>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pic>
        <p:nvPicPr>
          <p:cNvPr id="4" name="Picture 3">
            <a:extLst>
              <a:ext uri="{FF2B5EF4-FFF2-40B4-BE49-F238E27FC236}">
                <a16:creationId xmlns:a16="http://schemas.microsoft.com/office/drawing/2014/main" id="{685A9848-9C72-E042-88AB-370447437FC4}"/>
              </a:ext>
            </a:extLst>
          </p:cNvPr>
          <p:cNvPicPr>
            <a:picLocks noChangeAspect="1"/>
          </p:cNvPicPr>
          <p:nvPr/>
        </p:nvPicPr>
        <p:blipFill>
          <a:blip r:embed="rId2"/>
          <a:stretch>
            <a:fillRect/>
          </a:stretch>
        </p:blipFill>
        <p:spPr>
          <a:xfrm>
            <a:off x="1529254" y="3044659"/>
            <a:ext cx="6975147" cy="3462117"/>
          </a:xfrm>
          <a:prstGeom prst="rect">
            <a:avLst/>
          </a:prstGeom>
        </p:spPr>
      </p:pic>
      <p:sp>
        <p:nvSpPr>
          <p:cNvPr id="23" name="Content Placeholder 2">
            <a:extLst>
              <a:ext uri="{FF2B5EF4-FFF2-40B4-BE49-F238E27FC236}">
                <a16:creationId xmlns:a16="http://schemas.microsoft.com/office/drawing/2014/main" id="{47132501-E58A-6344-86B5-B2F4DFF3224A}"/>
              </a:ext>
            </a:extLst>
          </p:cNvPr>
          <p:cNvSpPr txBox="1">
            <a:spLocks/>
          </p:cNvSpPr>
          <p:nvPr/>
        </p:nvSpPr>
        <p:spPr>
          <a:xfrm>
            <a:off x="8615854" y="3728545"/>
            <a:ext cx="3271346" cy="79615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FYI: Here is a DFA that accepts A. </a:t>
            </a:r>
            <a:r>
              <a:rPr lang="en-US" sz="1500" i="1" dirty="0"/>
              <a:t>Oftentimes, using an NFA is much simpler</a:t>
            </a:r>
            <a:endParaRPr lang="en-US" sz="1500" i="1" dirty="0">
              <a:solidFill>
                <a:schemeClr val="tx1"/>
              </a:solidFill>
            </a:endParaRPr>
          </a:p>
        </p:txBody>
      </p:sp>
    </p:spTree>
    <p:extLst>
      <p:ext uri="{BB962C8B-B14F-4D97-AF65-F5344CB8AC3E}">
        <p14:creationId xmlns:p14="http://schemas.microsoft.com/office/powerpoint/2010/main" val="257277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69289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ending in 101 or ending in 010</a:t>
            </a:r>
          </a:p>
        </p:txBody>
      </p:sp>
    </p:spTree>
    <p:extLst>
      <p:ext uri="{BB962C8B-B14F-4D97-AF65-F5344CB8AC3E}">
        <p14:creationId xmlns:p14="http://schemas.microsoft.com/office/powerpoint/2010/main" val="3940155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Equivalence of NFA and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An NFA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an NFA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701448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Types of Problems</a:t>
            </a:r>
          </a:p>
        </p:txBody>
      </p:sp>
      <p:sp>
        <p:nvSpPr>
          <p:cNvPr id="3" name="Content Placeholder 2">
            <a:extLst>
              <a:ext uri="{FF2B5EF4-FFF2-40B4-BE49-F238E27FC236}">
                <a16:creationId xmlns:a16="http://schemas.microsoft.com/office/drawing/2014/main" id="{D9CF054C-33FC-A64B-8542-BEAFE510EFC9}"/>
              </a:ext>
            </a:extLst>
          </p:cNvPr>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708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370840">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smtClean="0">
                                            <a:latin typeface="Cambria Math" panose="02040503050406030204" pitchFamily="18" charset="0"/>
                                          </a:rPr>
                                        </m:ctrlPr>
                                      </m:eqArrPr>
                                      <m:e>
                                        <m:r>
                                          <a:rPr lang="en-US" sz="2000" smtClean="0">
                                            <a:latin typeface="Cambria Math" panose="02040503050406030204" pitchFamily="18" charset="0"/>
                                          </a:rPr>
                                          <m:t>0  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m:rPr>
                                            <m:sty m:val="p"/>
                                          </m:rPr>
                                          <a:rPr lang="en-US" sz="2000" smtClean="0">
                                            <a:latin typeface="Cambria Math" panose="02040503050406030204" pitchFamily="18" charset="0"/>
                                          </a:rPr>
                                          <m:t>even</m:t>
                                        </m:r>
                                      </m:e>
                                      <m:e>
                                        <m:r>
                                          <a:rPr lang="en-US" sz="2000" smtClean="0">
                                            <a:latin typeface="Cambria Math" panose="02040503050406030204" pitchFamily="18" charset="0"/>
                                          </a:rPr>
                                          <m:t>1   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a:rPr lang="en-US" sz="2000" smtClean="0">
                                            <a:latin typeface="Cambria Math" panose="02040503050406030204" pitchFamily="18" charset="0"/>
                                          </a:rPr>
                                          <m:t>𝑜𝑑𝑑</m:t>
                                        </m:r>
                                      </m:e>
                                    </m:eqArr>
                                  </m:e>
                                </m:d>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and</m:t>
                                </m:r>
                                <m:r>
                                  <a:rPr lang="en-US" sz="2000" smtClean="0">
                                    <a:latin typeface="Cambria Math" panose="02040503050406030204" pitchFamily="18" charset="0"/>
                                  </a:rPr>
                                  <m:t> </m:t>
                                </m:r>
                                <m:r>
                                  <m:rPr>
                                    <m:sty m:val="p"/>
                                  </m:rPr>
                                  <a:rPr lang="en-US" sz="2000" smtClean="0">
                                    <a:latin typeface="Cambria Math" panose="02040503050406030204" pitchFamily="18" charset="0"/>
                                  </a:rPr>
                                  <m:t>odd</m:t>
                                </m:r>
                                <m:r>
                                  <a:rPr lang="en-US" sz="2000" smtClean="0">
                                    <a:latin typeface="Cambria Math" panose="02040503050406030204" pitchFamily="18" charset="0"/>
                                  </a:rPr>
                                  <m:t>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1"/>
                      </a:ext>
                    </a:extLst>
                  </a:tr>
                  <a:tr h="370840">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u="none" smtClean="0">
                                    <a:latin typeface="Cambria Math" panose="02040503050406030204" pitchFamily="18" charset="0"/>
                                  </a:rPr>
                                  <m:t>𝑓</m:t>
                                </m:r>
                                <m:d>
                                  <m:dPr>
                                    <m:ctrlPr>
                                      <a:rPr lang="en-US" sz="2000" i="1" u="none" smtClean="0">
                                        <a:latin typeface="Cambria Math" panose="02040503050406030204" pitchFamily="18" charset="0"/>
                                      </a:rPr>
                                    </m:ctrlPr>
                                  </m:dPr>
                                  <m:e>
                                    <m:r>
                                      <a:rPr lang="en-US" sz="2000" u="none" smtClean="0">
                                        <a:latin typeface="Cambria Math" panose="02040503050406030204" pitchFamily="18" charset="0"/>
                                      </a:rPr>
                                      <m:t>𝑏</m:t>
                                    </m:r>
                                  </m:e>
                                </m:d>
                                <m:r>
                                  <a:rPr lang="en-US" sz="2000" u="none" smtClean="0">
                                    <a:latin typeface="Cambria Math" panose="02040503050406030204" pitchFamily="18" charset="0"/>
                                  </a:rPr>
                                  <m:t>=</m:t>
                                </m:r>
                                <m:d>
                                  <m:dPr>
                                    <m:begChr m:val="{"/>
                                    <m:endChr m:val=""/>
                                    <m:ctrlPr>
                                      <a:rPr lang="en-US" sz="2000" i="1" u="none" smtClean="0">
                                        <a:latin typeface="Cambria Math" panose="02040503050406030204" pitchFamily="18" charset="0"/>
                                      </a:rPr>
                                    </m:ctrlPr>
                                  </m:dPr>
                                  <m:e>
                                    <m:eqArr>
                                      <m:eqArrPr>
                                        <m:ctrlPr>
                                          <a:rPr lang="en-US" sz="2000" i="1" u="none" smtClean="0">
                                            <a:latin typeface="Cambria Math" panose="02040503050406030204" pitchFamily="18" charset="0"/>
                                          </a:rPr>
                                        </m:ctrlPr>
                                      </m:eqArrPr>
                                      <m:e>
                                        <m:r>
                                          <a:rPr lang="en-US" sz="2000" u="none" smtClean="0">
                                            <a:latin typeface="Cambria Math" panose="02040503050406030204" pitchFamily="18" charset="0"/>
                                          </a:rPr>
                                          <m:t>0 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e>
                                      <m:e>
                                        <m:r>
                                          <a:rPr lang="en-US" sz="2000" u="none" smtClean="0">
                                            <a:latin typeface="Cambria Math" panose="02040503050406030204" pitchFamily="18" charset="0"/>
                                          </a:rPr>
                                          <m:t>1 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e>
                                    </m:eqArr>
                                  </m:e>
                                </m:d>
                              </m:oMath>
                            </m:oMathPara>
                          </a14:m>
                          <a:endParaRPr lang="en-US" sz="2000" u="none"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more</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than</m:t>
                                </m:r>
                                <m:r>
                                  <a:rPr lang="en-US" sz="2000" smtClean="0">
                                    <a:latin typeface="Cambria Math" panose="02040503050406030204" pitchFamily="18" charset="0"/>
                                  </a:rPr>
                                  <m:t> 0</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p>
                          <a:endParaRPr lang="en-US" sz="2000" dirty="0"/>
                        </a:p>
                      </a:txBody>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𝑖𝑡</m:t>
                                </m:r>
                                <m:r>
                                  <a:rPr lang="en-US" sz="2000" smtClean="0">
                                    <a:latin typeface="Cambria Math" panose="02040503050406030204" pitchFamily="18" charset="0"/>
                                  </a:rPr>
                                  <m:t> </m:t>
                                </m:r>
                                <m:r>
                                  <a:rPr lang="en-US" sz="2000" smtClean="0">
                                    <a:latin typeface="Cambria Math" panose="02040503050406030204" pitchFamily="18" charset="0"/>
                                  </a:rPr>
                                  <m:t>𝑑𝑜𝑒𝑠</m:t>
                                </m:r>
                                <m:r>
                                  <a:rPr lang="en-US" sz="2000" smtClean="0">
                                    <a:latin typeface="Cambria Math" panose="02040503050406030204" pitchFamily="18" charset="0"/>
                                  </a:rPr>
                                  <m:t> </m:t>
                                </m:r>
                                <m:r>
                                  <a:rPr lang="en-US" sz="2000" smtClean="0">
                                    <a:latin typeface="Cambria Math" panose="02040503050406030204" pitchFamily="18" charset="0"/>
                                  </a:rPr>
                                  <m:t>h𝑎𝑣𝑒</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 </m:t>
                                </m:r>
                                <m:r>
                                  <a:rPr lang="en-US" sz="2000" smtClean="0">
                                    <a:latin typeface="Cambria Math" panose="02040503050406030204" pitchFamily="18" charset="0"/>
                                  </a:rPr>
                                  <m:t>h𝑎𝑠</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𝑏</m:t>
                                </m:r>
                                <m:r>
                                  <a:rPr lang="en-US" sz="2000" smtClean="0">
                                    <a:latin typeface="Cambria Math" panose="02040503050406030204" pitchFamily="18" charset="0"/>
                                  </a:rPr>
                                  <m:t>==1</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{1}</m:t>
                                </m:r>
                              </m:oMath>
                            </m:oMathPara>
                          </a14:m>
                          <a:endParaRPr lang="en-US" sz="2000" dirty="0"/>
                        </a:p>
                      </a:txBody>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=0</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2619578809"/>
                      </a:ext>
                    </a:extLst>
                  </a:tr>
                </a:tbl>
              </a:graphicData>
            </a:graphic>
          </p:graphicFrame>
        </mc:Choice>
        <mc:Fallback xmlns="">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962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771335">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endParaRPr lang="en-US"/>
                        </a:p>
                      </a:txBody>
                      <a:tcPr>
                        <a:blipFill>
                          <a:blip r:embed="rId2"/>
                          <a:stretch>
                            <a:fillRect l="-98408" t="-196721" r="-100318" b="-411475"/>
                          </a:stretch>
                        </a:blipFill>
                      </a:tcPr>
                    </a:tc>
                    <a:tc>
                      <a:txBody>
                        <a:bodyPr/>
                        <a:lstStyle/>
                        <a:p>
                          <a:endParaRPr lang="en-US"/>
                        </a:p>
                      </a:txBody>
                      <a:tcPr>
                        <a:blipFill>
                          <a:blip r:embed="rId2"/>
                          <a:stretch>
                            <a:fillRect l="-198408" t="-196721" r="-318" b="-411475"/>
                          </a:stretch>
                        </a:blipFill>
                      </a:tcPr>
                    </a:tc>
                    <a:extLst>
                      <a:ext uri="{0D108BD9-81ED-4DB2-BD59-A6C34878D82A}">
                        <a16:rowId xmlns:a16="http://schemas.microsoft.com/office/drawing/2014/main" val="10001"/>
                      </a:ext>
                    </a:extLst>
                  </a:tr>
                  <a:tr h="771335">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endParaRPr lang="en-US"/>
                        </a:p>
                      </a:txBody>
                      <a:tcPr>
                        <a:blipFill>
                          <a:blip r:embed="rId2"/>
                          <a:stretch>
                            <a:fillRect l="-98408" t="-296721" r="-100318" b="-311475"/>
                          </a:stretch>
                        </a:blipFill>
                      </a:tcPr>
                    </a:tc>
                    <a:tc>
                      <a:txBody>
                        <a:bodyPr/>
                        <a:lstStyle/>
                        <a:p>
                          <a:endParaRPr lang="en-US"/>
                        </a:p>
                      </a:txBody>
                      <a:tcPr>
                        <a:blipFill>
                          <a:blip r:embed="rId2"/>
                          <a:stretch>
                            <a:fillRect l="-198408" t="-296721" r="-318" b="-311475"/>
                          </a:stretch>
                        </a:blipFill>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endParaRPr lang="en-US"/>
                        </a:p>
                      </a:txBody>
                      <a:tcPr>
                        <a:blipFill>
                          <a:blip r:embed="rId2"/>
                          <a:stretch>
                            <a:fillRect l="-98408" t="-417241" r="-100318" b="-227586"/>
                          </a:stretch>
                        </a:blipFill>
                      </a:tcPr>
                    </a:tc>
                    <a:tc>
                      <a:txBody>
                        <a:bodyPr/>
                        <a:lstStyle/>
                        <a:p>
                          <a:endParaRPr lang="en-US"/>
                        </a:p>
                      </a:txBody>
                      <a:tcPr>
                        <a:blipFill>
                          <a:blip r:embed="rId2"/>
                          <a:stretch>
                            <a:fillRect l="-198408" t="-417241" r="-318" b="-227586"/>
                          </a:stretch>
                        </a:blipFill>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endParaRPr lang="en-US"/>
                        </a:p>
                      </a:txBody>
                      <a:tcPr>
                        <a:blipFill>
                          <a:blip r:embed="rId2"/>
                          <a:stretch>
                            <a:fillRect l="-98408" t="-454545" r="-100318" b="-100000"/>
                          </a:stretch>
                        </a:blipFill>
                      </a:tcPr>
                    </a:tc>
                    <a:tc>
                      <a:txBody>
                        <a:bodyPr/>
                        <a:lstStyle/>
                        <a:p>
                          <a:endParaRPr lang="en-US"/>
                        </a:p>
                      </a:txBody>
                      <a:tcPr>
                        <a:blipFill>
                          <a:blip r:embed="rId2"/>
                          <a:stretch>
                            <a:fillRect l="-198408" t="-454545" r="-318" b="-100000"/>
                          </a:stretch>
                        </a:blipFill>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endParaRPr lang="en-US"/>
                        </a:p>
                      </a:txBody>
                      <a:tcPr>
                        <a:blipFill>
                          <a:blip r:embed="rId2"/>
                          <a:stretch>
                            <a:fillRect l="-98408" t="-554545" r="-100318"/>
                          </a:stretch>
                        </a:blipFill>
                      </a:tcPr>
                    </a:tc>
                    <a:tc>
                      <a:txBody>
                        <a:bodyPr/>
                        <a:lstStyle/>
                        <a:p>
                          <a:endParaRPr lang="en-US"/>
                        </a:p>
                      </a:txBody>
                      <a:tcPr>
                        <a:blipFill>
                          <a:blip r:embed="rId2"/>
                          <a:stretch>
                            <a:fillRect l="-198408" t="-554545" r="-318"/>
                          </a:stretch>
                        </a:blipFill>
                      </a:tcPr>
                    </a:tc>
                    <a:extLst>
                      <a:ext uri="{0D108BD9-81ED-4DB2-BD59-A6C34878D82A}">
                        <a16:rowId xmlns:a16="http://schemas.microsoft.com/office/drawing/2014/main" val="2619578809"/>
                      </a:ext>
                    </a:extLst>
                  </a:tr>
                </a:tbl>
              </a:graphicData>
            </a:graphic>
          </p:graphicFrame>
        </mc:Fallback>
      </mc:AlternateContent>
    </p:spTree>
    <p:extLst>
      <p:ext uri="{BB962C8B-B14F-4D97-AF65-F5344CB8AC3E}">
        <p14:creationId xmlns:p14="http://schemas.microsoft.com/office/powerpoint/2010/main" val="3534439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an NFA exists that accepts L (easy one)</a:t>
            </a:r>
            <a:br>
              <a:rPr lang="en-US" sz="1800" i="1" dirty="0">
                <a:solidFill>
                  <a:schemeClr val="tx1"/>
                </a:solidFill>
              </a:rPr>
            </a:br>
            <a:r>
              <a:rPr lang="en-US" sz="1800" i="1" dirty="0">
                <a:solidFill>
                  <a:schemeClr val="tx1"/>
                </a:solidFill>
              </a:rPr>
              <a:t>2. If an NFA exists that accepts L, then a DFA exists that accepts L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 It is the same (similar) proof as the 2-DFA example!!!</a:t>
            </a:r>
          </a:p>
        </p:txBody>
      </p:sp>
    </p:spTree>
    <p:extLst>
      <p:ext uri="{BB962C8B-B14F-4D97-AF65-F5344CB8AC3E}">
        <p14:creationId xmlns:p14="http://schemas.microsoft.com/office/powerpoint/2010/main" val="876788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an NFA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a:off x="8381334" y="3649717"/>
            <a:ext cx="1131548" cy="23329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9586858" y="3007226"/>
            <a:ext cx="2070202" cy="151827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Trivial, a DFA is a valid NFA by definition, so don’t actually need to change anything!!</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2530024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062886"/>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495773"/>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421255"/>
            <a:ext cx="2631978" cy="2159903"/>
          </a:xfrm>
          <a:prstGeom prst="rect">
            <a:avLst/>
          </a:prstGeom>
        </p:spPr>
      </p:pic>
      <p:pic>
        <p:nvPicPr>
          <p:cNvPr id="10" name="Picture 9">
            <a:extLst>
              <a:ext uri="{FF2B5EF4-FFF2-40B4-BE49-F238E27FC236}">
                <a16:creationId xmlns:a16="http://schemas.microsoft.com/office/drawing/2014/main" id="{6749E543-5467-6241-9B92-A128023664F6}"/>
              </a:ext>
            </a:extLst>
          </p:cNvPr>
          <p:cNvPicPr>
            <a:picLocks noChangeAspect="1"/>
          </p:cNvPicPr>
          <p:nvPr/>
        </p:nvPicPr>
        <p:blipFill>
          <a:blip r:embed="rId3"/>
          <a:stretch>
            <a:fillRect/>
          </a:stretch>
        </p:blipFill>
        <p:spPr>
          <a:xfrm>
            <a:off x="5443478" y="2331240"/>
            <a:ext cx="6613462" cy="2339932"/>
          </a:xfrm>
          <a:prstGeom prst="rect">
            <a:avLst/>
          </a:prstGeom>
        </p:spPr>
      </p:pic>
      <p:sp>
        <p:nvSpPr>
          <p:cNvPr id="99" name="Content Placeholder 2">
            <a:extLst>
              <a:ext uri="{FF2B5EF4-FFF2-40B4-BE49-F238E27FC236}">
                <a16:creationId xmlns:a16="http://schemas.microsoft.com/office/drawing/2014/main" id="{96E9CB4C-67BE-744B-99BA-DA693EBCA7EC}"/>
              </a:ext>
            </a:extLst>
          </p:cNvPr>
          <p:cNvSpPr txBox="1">
            <a:spLocks/>
          </p:cNvSpPr>
          <p:nvPr/>
        </p:nvSpPr>
        <p:spPr>
          <a:xfrm>
            <a:off x="2149105" y="5754413"/>
            <a:ext cx="2430778" cy="776795"/>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States are every possible subset of states in the original NFA.</a:t>
            </a:r>
          </a:p>
        </p:txBody>
      </p:sp>
      <p:cxnSp>
        <p:nvCxnSpPr>
          <p:cNvPr id="100" name="Straight Connector 99">
            <a:extLst>
              <a:ext uri="{FF2B5EF4-FFF2-40B4-BE49-F238E27FC236}">
                <a16:creationId xmlns:a16="http://schemas.microsoft.com/office/drawing/2014/main" id="{4D666F2D-1884-1F47-A5D8-96D83C2E43AE}"/>
              </a:ext>
            </a:extLst>
          </p:cNvPr>
          <p:cNvCxnSpPr>
            <a:cxnSpLocks/>
          </p:cNvCxnSpPr>
          <p:nvPr/>
        </p:nvCxnSpPr>
        <p:spPr>
          <a:xfrm flipH="1">
            <a:off x="4414408" y="4899292"/>
            <a:ext cx="1615902" cy="7110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7724843" y="5754412"/>
            <a:ext cx="3468674" cy="87498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When character is read from input, we transition to a new subset of states the NFA was in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8852338" y="4857289"/>
            <a:ext cx="606842" cy="768597"/>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2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307254"/>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740141"/>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665623"/>
            <a:ext cx="2631978" cy="2159903"/>
          </a:xfrm>
          <a:prstGeom prst="rect">
            <a:avLst/>
          </a:prstGeom>
        </p:spPr>
      </p:pic>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6251027" y="5975128"/>
            <a:ext cx="4942489" cy="67791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Some state combinations from previous slide are impossible (have no incoming edges), so they can be removed. This is the simpler version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9120352" y="5393574"/>
            <a:ext cx="208761" cy="5257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0AFAD66-17EF-E54B-8CA2-74684DCE73D8}"/>
              </a:ext>
            </a:extLst>
          </p:cNvPr>
          <p:cNvPicPr>
            <a:picLocks noChangeAspect="1"/>
          </p:cNvPicPr>
          <p:nvPr/>
        </p:nvPicPr>
        <p:blipFill>
          <a:blip r:embed="rId3"/>
          <a:stretch>
            <a:fillRect/>
          </a:stretch>
        </p:blipFill>
        <p:spPr>
          <a:xfrm>
            <a:off x="5545956" y="2454063"/>
            <a:ext cx="6045894" cy="2789104"/>
          </a:xfrm>
          <a:prstGeom prst="rect">
            <a:avLst/>
          </a:prstGeom>
        </p:spPr>
      </p:pic>
    </p:spTree>
    <p:extLst>
      <p:ext uri="{BB962C8B-B14F-4D97-AF65-F5344CB8AC3E}">
        <p14:creationId xmlns:p14="http://schemas.microsoft.com/office/powerpoint/2010/main" val="2416868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3915266" y="2942469"/>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688404" y="2432231"/>
                <a:ext cx="3024378"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NFA N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𝑁</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688404" y="2432231"/>
                <a:ext cx="3024378" cy="1717344"/>
              </a:xfrm>
              <a:prstGeom prst="rect">
                <a:avLst/>
              </a:prstGeom>
              <a:blipFill>
                <a:blip r:embed="rId2"/>
                <a:stretch>
                  <a:fillRect l="-833"/>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4950375" y="2432231"/>
                <a:ext cx="6402525" cy="27546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𝑃</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e>
                      </m:d>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e>
                      </m:d>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e>
                      </m:d>
                      <m:r>
                        <a:rPr lang="en-US" sz="1600" b="0" i="1" smtClean="0">
                          <a:solidFill>
                            <a:schemeClr val="tx1"/>
                          </a:solidFill>
                          <a:latin typeface="Cambria Math" panose="02040503050406030204" pitchFamily="18" charset="0"/>
                        </a:rPr>
                        <m:t>)}</m:t>
                      </m:r>
                    </m:oMath>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up>
                          <m:r>
                            <a:rPr lang="en-US" sz="1600" b="0" i="1" smtClean="0">
                              <a:solidFill>
                                <a:schemeClr val="tx1"/>
                              </a:solidFill>
                              <a:latin typeface="Cambria Math" panose="02040503050406030204" pitchFamily="18" charset="0"/>
                            </a:rPr>
                            <m:t>′</m:t>
                          </m:r>
                        </m:sup>
                      </m:sSub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e>
                        <m:sub>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4950375" y="2432231"/>
                <a:ext cx="6402525" cy="2754623"/>
              </a:xfrm>
              <a:prstGeom prst="rect">
                <a:avLst/>
              </a:prstGeom>
              <a:blipFill>
                <a:blip r:embed="rId3"/>
                <a:stretch>
                  <a:fillRect l="-395"/>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44CFBD14-74ED-C446-88D9-6CA88DF8BC55}"/>
              </a:ext>
            </a:extLst>
          </p:cNvPr>
          <p:cNvSpPr txBox="1">
            <a:spLocks/>
          </p:cNvSpPr>
          <p:nvPr/>
        </p:nvSpPr>
        <p:spPr>
          <a:xfrm>
            <a:off x="5297214" y="5919952"/>
            <a:ext cx="5998779" cy="787415"/>
          </a:xfrm>
          <a:prstGeom prst="rect">
            <a:avLst/>
          </a:prstGeom>
          <a:noFill/>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What is E() here? Given a set of states R, let E(R) be the set of states that we can reach by traveling along epsilon transitions only, including the </a:t>
            </a:r>
            <a:r>
              <a:rPr lang="en-US" sz="1400" i="1" dirty="0"/>
              <a:t>original states in the return value.</a:t>
            </a:r>
            <a:endParaRPr lang="en-US" sz="1400" i="1" dirty="0">
              <a:solidFill>
                <a:schemeClr val="tx1"/>
              </a:solidFill>
            </a:endParaRPr>
          </a:p>
        </p:txBody>
      </p:sp>
      <p:cxnSp>
        <p:nvCxnSpPr>
          <p:cNvPr id="9" name="Straight Connector 8">
            <a:extLst>
              <a:ext uri="{FF2B5EF4-FFF2-40B4-BE49-F238E27FC236}">
                <a16:creationId xmlns:a16="http://schemas.microsoft.com/office/drawing/2014/main" id="{1BDA7099-B4FD-B44E-B2D5-CDEE58E7F157}"/>
              </a:ext>
            </a:extLst>
          </p:cNvPr>
          <p:cNvCxnSpPr>
            <a:cxnSpLocks/>
          </p:cNvCxnSpPr>
          <p:nvPr/>
        </p:nvCxnSpPr>
        <p:spPr>
          <a:xfrm flipH="1">
            <a:off x="9364718" y="4595648"/>
            <a:ext cx="134006" cy="13243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92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Theorem: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3565726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An NFA is a different type of machine that extends the functionality of a DFA</a:t>
            </a:r>
          </a:p>
          <a:p>
            <a:pPr marL="342900" indent="-342900" algn="ctr">
              <a:buFont typeface="Arial" panose="020B0604020202020204" pitchFamily="34" charset="0"/>
              <a:buAutoNum type="arabicPeriod"/>
            </a:pPr>
            <a:r>
              <a:rPr lang="en-US" sz="1800" i="1" dirty="0"/>
              <a:t>NFAs are often more convenient for recognizing languages because of the parallelism</a:t>
            </a:r>
          </a:p>
          <a:p>
            <a:pPr marL="342900" indent="-342900" algn="ctr">
              <a:buFont typeface="Arial" panose="020B0604020202020204" pitchFamily="34" charset="0"/>
              <a:buAutoNum type="arabicPeriod"/>
            </a:pPr>
            <a:r>
              <a:rPr lang="en-US" sz="1800" i="1" dirty="0">
                <a:solidFill>
                  <a:schemeClr val="tx1"/>
                </a:solidFill>
              </a:rPr>
              <a:t>NFAs and DFAs are equivalent in </a:t>
            </a:r>
            <a:r>
              <a:rPr lang="en-US" sz="1800" i="1" dirty="0"/>
              <a:t>computational power</a:t>
            </a:r>
          </a:p>
          <a:p>
            <a:pPr marL="342900" indent="-342900" algn="ctr">
              <a:buFont typeface="Arial" panose="020B0604020202020204" pitchFamily="34" charset="0"/>
              <a:buAutoNum type="arabicPeriod"/>
            </a:pPr>
            <a:r>
              <a:rPr lang="en-US" sz="1800" i="1" dirty="0"/>
              <a:t>Do we know how to build an NFA in the real world? Kind of…</a:t>
            </a:r>
            <a:endParaRPr lang="en-US" sz="1800" i="1" dirty="0">
              <a:solidFill>
                <a:schemeClr val="tx1"/>
              </a:solidFill>
            </a:endParaRPr>
          </a:p>
        </p:txBody>
      </p:sp>
    </p:spTree>
    <p:extLst>
      <p:ext uri="{BB962C8B-B14F-4D97-AF65-F5344CB8AC3E}">
        <p14:creationId xmlns:p14="http://schemas.microsoft.com/office/powerpoint/2010/main" val="605036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Regular Languages</a:t>
            </a:r>
          </a:p>
        </p:txBody>
      </p:sp>
    </p:spTree>
    <p:extLst>
      <p:ext uri="{BB962C8B-B14F-4D97-AF65-F5344CB8AC3E}">
        <p14:creationId xmlns:p14="http://schemas.microsoft.com/office/powerpoint/2010/main" val="3007497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we have NFAs and DFAs (and they are equivalent in computational power). What is the exact set of languages that these machines can recognize?</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find at least one language that NFAs and DFAs cannot recognize (spoiler: yes)? How do we find one?</a:t>
            </a:r>
          </a:p>
        </p:txBody>
      </p:sp>
    </p:spTree>
    <p:extLst>
      <p:ext uri="{BB962C8B-B14F-4D97-AF65-F5344CB8AC3E}">
        <p14:creationId xmlns:p14="http://schemas.microsoft.com/office/powerpoint/2010/main" val="3738916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Definition: Regular Language</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234113"/>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4" name="Content Placeholder 2">
            <a:extLst>
              <a:ext uri="{FF2B5EF4-FFF2-40B4-BE49-F238E27FC236}">
                <a16:creationId xmlns:a16="http://schemas.microsoft.com/office/drawing/2014/main" id="{41C4EC2C-3E49-5844-9840-125A537B7A4C}"/>
              </a:ext>
            </a:extLst>
          </p:cNvPr>
          <p:cNvSpPr txBox="1">
            <a:spLocks/>
          </p:cNvSpPr>
          <p:nvPr/>
        </p:nvSpPr>
        <p:spPr>
          <a:xfrm>
            <a:off x="1671147" y="4833550"/>
            <a:ext cx="2049516" cy="96957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…and by equivalence, there exists an NFA that recognizes it too!</a:t>
            </a:r>
          </a:p>
        </p:txBody>
      </p:sp>
      <p:cxnSp>
        <p:nvCxnSpPr>
          <p:cNvPr id="5" name="Straight Connector 4">
            <a:extLst>
              <a:ext uri="{FF2B5EF4-FFF2-40B4-BE49-F238E27FC236}">
                <a16:creationId xmlns:a16="http://schemas.microsoft.com/office/drawing/2014/main" id="{8664B7EB-AE76-E145-B672-1A0636622575}"/>
              </a:ext>
            </a:extLst>
          </p:cNvPr>
          <p:cNvCxnSpPr>
            <a:cxnSpLocks/>
          </p:cNvCxnSpPr>
          <p:nvPr/>
        </p:nvCxnSpPr>
        <p:spPr>
          <a:xfrm flipH="1">
            <a:off x="2490953" y="3186605"/>
            <a:ext cx="748861" cy="156669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FA2FED5F-2B15-414E-B467-90CE8DBD90B3}"/>
              </a:ext>
            </a:extLst>
          </p:cNvPr>
          <p:cNvSpPr txBox="1">
            <a:spLocks/>
          </p:cNvSpPr>
          <p:nvPr/>
        </p:nvSpPr>
        <p:spPr>
          <a:xfrm>
            <a:off x="7396658" y="4833551"/>
            <a:ext cx="2811514" cy="154764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This definition is a bit tautological right? Don’t worry, it is a good definition for now and we will analyze what falls into th</a:t>
            </a:r>
            <a:r>
              <a:rPr lang="en-US" sz="1400" i="1" dirty="0"/>
              <a:t>is category and what doesn’t soon.</a:t>
            </a:r>
            <a:endParaRPr lang="en-US" sz="1400" i="1" dirty="0">
              <a:solidFill>
                <a:schemeClr val="tx1"/>
              </a:solidFill>
            </a:endParaRPr>
          </a:p>
        </p:txBody>
      </p:sp>
      <p:cxnSp>
        <p:nvCxnSpPr>
          <p:cNvPr id="8" name="Straight Connector 7">
            <a:extLst>
              <a:ext uri="{FF2B5EF4-FFF2-40B4-BE49-F238E27FC236}">
                <a16:creationId xmlns:a16="http://schemas.microsoft.com/office/drawing/2014/main" id="{8A1F79C2-CAC0-C94F-B2E7-0EAAD6D2A2CE}"/>
              </a:ext>
            </a:extLst>
          </p:cNvPr>
          <p:cNvCxnSpPr>
            <a:cxnSpLocks/>
          </p:cNvCxnSpPr>
          <p:nvPr/>
        </p:nvCxnSpPr>
        <p:spPr>
          <a:xfrm>
            <a:off x="7507015" y="3065407"/>
            <a:ext cx="896006" cy="176814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22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Chomsky Hierarchy</a:t>
            </a:r>
          </a:p>
        </p:txBody>
      </p:sp>
      <p:pic>
        <p:nvPicPr>
          <p:cNvPr id="5" name="Picture 4">
            <a:extLst>
              <a:ext uri="{FF2B5EF4-FFF2-40B4-BE49-F238E27FC236}">
                <a16:creationId xmlns:a16="http://schemas.microsoft.com/office/drawing/2014/main" id="{3ECABE5A-1263-244F-9BE2-45D8644ED12D}"/>
              </a:ext>
            </a:extLst>
          </p:cNvPr>
          <p:cNvPicPr>
            <a:picLocks noChangeAspect="1"/>
          </p:cNvPicPr>
          <p:nvPr/>
        </p:nvPicPr>
        <p:blipFill>
          <a:blip r:embed="rId2"/>
          <a:stretch>
            <a:fillRect/>
          </a:stretch>
        </p:blipFill>
        <p:spPr>
          <a:xfrm>
            <a:off x="3449868" y="1734014"/>
            <a:ext cx="5289086" cy="3808142"/>
          </a:xfrm>
          <a:prstGeom prst="rect">
            <a:avLst/>
          </a:prstGeom>
          <a:solidFill>
            <a:schemeClr val="tx1">
              <a:lumMod val="95000"/>
            </a:schemeClr>
          </a:solidFill>
        </p:spPr>
      </p:pic>
      <p:sp>
        <p:nvSpPr>
          <p:cNvPr id="6" name="Content Placeholder 2">
            <a:extLst>
              <a:ext uri="{FF2B5EF4-FFF2-40B4-BE49-F238E27FC236}">
                <a16:creationId xmlns:a16="http://schemas.microsoft.com/office/drawing/2014/main" id="{BE27FD66-C215-234B-A0F2-933544AD35EE}"/>
              </a:ext>
            </a:extLst>
          </p:cNvPr>
          <p:cNvSpPr txBox="1">
            <a:spLocks/>
          </p:cNvSpPr>
          <p:nvPr/>
        </p:nvSpPr>
        <p:spPr>
          <a:xfrm>
            <a:off x="698396" y="2170734"/>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 description of languages and their relationship to one another</a:t>
            </a:r>
            <a:endParaRPr lang="en-US" sz="1800" b="1" u="sng" dirty="0"/>
          </a:p>
        </p:txBody>
      </p:sp>
      <p:cxnSp>
        <p:nvCxnSpPr>
          <p:cNvPr id="7" name="Straight Connector 6">
            <a:extLst>
              <a:ext uri="{FF2B5EF4-FFF2-40B4-BE49-F238E27FC236}">
                <a16:creationId xmlns:a16="http://schemas.microsoft.com/office/drawing/2014/main" id="{F4577BB2-C375-184B-A710-698BC15E513C}"/>
              </a:ext>
            </a:extLst>
          </p:cNvPr>
          <p:cNvCxnSpPr>
            <a:cxnSpLocks/>
          </p:cNvCxnSpPr>
          <p:nvPr/>
        </p:nvCxnSpPr>
        <p:spPr>
          <a:xfrm flipH="1" flipV="1">
            <a:off x="2213688" y="3138319"/>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5FF3CF6-B257-1444-B03E-9AA4F49B19FD}"/>
              </a:ext>
            </a:extLst>
          </p:cNvPr>
          <p:cNvSpPr txBox="1">
            <a:spLocks/>
          </p:cNvSpPr>
          <p:nvPr/>
        </p:nvSpPr>
        <p:spPr>
          <a:xfrm>
            <a:off x="9771654" y="2033963"/>
            <a:ext cx="1960766" cy="12411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Each language has a computational model that recognizes it</a:t>
            </a:r>
            <a:endParaRPr lang="en-US" sz="1800" b="1" u="sng" dirty="0"/>
          </a:p>
        </p:txBody>
      </p:sp>
      <p:cxnSp>
        <p:nvCxnSpPr>
          <p:cNvPr id="10" name="Straight Connector 9">
            <a:extLst>
              <a:ext uri="{FF2B5EF4-FFF2-40B4-BE49-F238E27FC236}">
                <a16:creationId xmlns:a16="http://schemas.microsoft.com/office/drawing/2014/main" id="{59A7B9B8-57C5-7341-9DB8-57E3D4EA8317}"/>
              </a:ext>
            </a:extLst>
          </p:cNvPr>
          <p:cNvCxnSpPr>
            <a:cxnSpLocks/>
          </p:cNvCxnSpPr>
          <p:nvPr/>
        </p:nvCxnSpPr>
        <p:spPr>
          <a:xfrm flipH="1" flipV="1">
            <a:off x="8850256" y="1897193"/>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33480E5-C3B1-2D48-BB27-DE195260E0E7}"/>
              </a:ext>
            </a:extLst>
          </p:cNvPr>
          <p:cNvSpPr txBox="1">
            <a:spLocks/>
          </p:cNvSpPr>
          <p:nvPr/>
        </p:nvSpPr>
        <p:spPr>
          <a:xfrm>
            <a:off x="7006676" y="5808617"/>
            <a:ext cx="3896455" cy="8875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In this deck, we will see the regular languages and the machines that recognize them</a:t>
            </a:r>
            <a:endParaRPr lang="en-US" sz="1800" b="1" u="sng" dirty="0"/>
          </a:p>
        </p:txBody>
      </p:sp>
      <p:cxnSp>
        <p:nvCxnSpPr>
          <p:cNvPr id="12" name="Straight Connector 11">
            <a:extLst>
              <a:ext uri="{FF2B5EF4-FFF2-40B4-BE49-F238E27FC236}">
                <a16:creationId xmlns:a16="http://schemas.microsoft.com/office/drawing/2014/main" id="{E7862FF3-8295-6A4E-8AE0-66E063B03D1E}"/>
              </a:ext>
            </a:extLst>
          </p:cNvPr>
          <p:cNvCxnSpPr>
            <a:cxnSpLocks/>
          </p:cNvCxnSpPr>
          <p:nvPr/>
        </p:nvCxnSpPr>
        <p:spPr>
          <a:xfrm flipH="1" flipV="1">
            <a:off x="6085284" y="5681067"/>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896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Properties of Regular Languages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25119"/>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3247344" y="2269251"/>
            <a:ext cx="5694136"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We are interested in the following (potential) properties of Regular Languages:</a:t>
            </a:r>
            <a:br>
              <a:rPr lang="en-US" sz="1400" i="1" dirty="0">
                <a:solidFill>
                  <a:schemeClr val="tx1"/>
                </a:solidFill>
              </a:rPr>
            </a:br>
            <a:r>
              <a:rPr lang="en-US" sz="1400" i="1" dirty="0">
                <a:solidFill>
                  <a:schemeClr val="tx1"/>
                </a:solidFill>
              </a:rPr>
              <a:t>Let A and B be languages, we define the regular operations as follows: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4335514" y="3135369"/>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4335514" y="3135369"/>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4335514" y="4144361"/>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4335514" y="4144361"/>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4335514" y="5153353"/>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4335514" y="5153353"/>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1778716" y="3196183"/>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1778716" y="4205175"/>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1778715" y="5214167"/>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Tree>
    <p:extLst>
      <p:ext uri="{BB962C8B-B14F-4D97-AF65-F5344CB8AC3E}">
        <p14:creationId xmlns:p14="http://schemas.microsoft.com/office/powerpoint/2010/main" val="1787613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Closure Regular Languages</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1695978" y="1304050"/>
            <a:ext cx="8796867"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now that </a:t>
            </a:r>
            <a:r>
              <a:rPr lang="en-US" sz="1400" b="1" i="1" u="sng" dirty="0">
                <a:solidFill>
                  <a:schemeClr val="tx1"/>
                </a:solidFill>
              </a:rPr>
              <a:t>A and B are regular languages</a:t>
            </a:r>
            <a:r>
              <a:rPr lang="en-US" sz="1400" i="1" dirty="0">
                <a:solidFill>
                  <a:schemeClr val="tx1"/>
                </a:solidFill>
              </a:rPr>
              <a:t>. What does it mean to say that regular languages are </a:t>
            </a:r>
            <a:r>
              <a:rPr lang="en-US" sz="1400" b="1" i="1" u="sng" dirty="0">
                <a:solidFill>
                  <a:schemeClr val="tx1"/>
                </a:solidFill>
              </a:rPr>
              <a:t>closed under Union</a:t>
            </a:r>
            <a:r>
              <a:rPr lang="en-US" sz="1400" i="1" dirty="0">
                <a:solidFill>
                  <a:schemeClr val="tx1"/>
                </a:solidFill>
              </a:rPr>
              <a:t>?</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802180" y="2339504"/>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802180" y="2339504"/>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5802180" y="3348496"/>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5802180" y="3348496"/>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5802180" y="4357488"/>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5802180" y="4357488"/>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245382" y="2400318"/>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3245382" y="3409310"/>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3245381" y="4418302"/>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
        <p:nvSpPr>
          <p:cNvPr id="16" name="Content Placeholder 2">
            <a:extLst>
              <a:ext uri="{FF2B5EF4-FFF2-40B4-BE49-F238E27FC236}">
                <a16:creationId xmlns:a16="http://schemas.microsoft.com/office/drawing/2014/main" id="{6D4C55BC-FF4C-8E4E-ADDC-EE6C140EE651}"/>
              </a:ext>
            </a:extLst>
          </p:cNvPr>
          <p:cNvSpPr txBox="1">
            <a:spLocks/>
          </p:cNvSpPr>
          <p:nvPr/>
        </p:nvSpPr>
        <p:spPr>
          <a:xfrm>
            <a:off x="922867" y="4990075"/>
            <a:ext cx="3302000" cy="122252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Closure under some operation means that if the inputs are both in a set, then the output is also in that set. Are the regular languages closed under union, concatenation, and star?</a:t>
            </a:r>
          </a:p>
        </p:txBody>
      </p:sp>
      <p:sp>
        <p:nvSpPr>
          <p:cNvPr id="17" name="Content Placeholder 2">
            <a:extLst>
              <a:ext uri="{FF2B5EF4-FFF2-40B4-BE49-F238E27FC236}">
                <a16:creationId xmlns:a16="http://schemas.microsoft.com/office/drawing/2014/main" id="{03610F56-BA6F-B14A-BB00-F30C0C518B41}"/>
              </a:ext>
            </a:extLst>
          </p:cNvPr>
          <p:cNvSpPr txBox="1">
            <a:spLocks/>
          </p:cNvSpPr>
          <p:nvPr/>
        </p:nvSpPr>
        <p:spPr>
          <a:xfrm>
            <a:off x="266433" y="2623571"/>
            <a:ext cx="3230300" cy="173391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For example, </a:t>
            </a:r>
            <a:r>
              <a:rPr lang="en-US" sz="1400" i="1" dirty="0"/>
              <a:t>regular languages are closed under Union if the following is true:</a:t>
            </a:r>
            <a:br>
              <a:rPr lang="en-US" sz="1400" i="1" dirty="0"/>
            </a:br>
            <a:br>
              <a:rPr lang="en-US" sz="1400" i="1" dirty="0"/>
            </a:br>
            <a:r>
              <a:rPr lang="en-US" sz="1400" i="1" dirty="0"/>
              <a:t>If A and B are regular languages, then A Union B is also a regular language</a:t>
            </a:r>
            <a:endParaRPr lang="en-US" sz="1400" i="1" dirty="0">
              <a:solidFill>
                <a:schemeClr val="tx1"/>
              </a:solidFill>
            </a:endParaRPr>
          </a:p>
        </p:txBody>
      </p:sp>
      <p:cxnSp>
        <p:nvCxnSpPr>
          <p:cNvPr id="18" name="Straight Connector 17">
            <a:extLst>
              <a:ext uri="{FF2B5EF4-FFF2-40B4-BE49-F238E27FC236}">
                <a16:creationId xmlns:a16="http://schemas.microsoft.com/office/drawing/2014/main" id="{F5EA3D0E-7F86-4F40-8726-489FA710C659}"/>
              </a:ext>
            </a:extLst>
          </p:cNvPr>
          <p:cNvCxnSpPr>
            <a:cxnSpLocks/>
          </p:cNvCxnSpPr>
          <p:nvPr/>
        </p:nvCxnSpPr>
        <p:spPr>
          <a:xfrm flipV="1">
            <a:off x="3081868" y="2623571"/>
            <a:ext cx="1727199" cy="4582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55BCF9F5-7478-624C-A668-2151559BB2B8}"/>
              </a:ext>
            </a:extLst>
          </p:cNvPr>
          <p:cNvSpPr txBox="1">
            <a:spLocks/>
          </p:cNvSpPr>
          <p:nvPr/>
        </p:nvSpPr>
        <p:spPr>
          <a:xfrm>
            <a:off x="6256867" y="5366480"/>
            <a:ext cx="4495877" cy="105833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the regular languages ARE closed under these three operations. What does that tell us about regular languages and/or about how they can be constructed?</a:t>
            </a:r>
          </a:p>
        </p:txBody>
      </p:sp>
    </p:spTree>
    <p:extLst>
      <p:ext uri="{BB962C8B-B14F-4D97-AF65-F5344CB8AC3E}">
        <p14:creationId xmlns:p14="http://schemas.microsoft.com/office/powerpoint/2010/main" val="1856383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Tree>
    <p:extLst>
      <p:ext uri="{BB962C8B-B14F-4D97-AF65-F5344CB8AC3E}">
        <p14:creationId xmlns:p14="http://schemas.microsoft.com/office/powerpoint/2010/main" val="23028355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6" name="Content Placeholder 2">
            <a:extLst>
              <a:ext uri="{FF2B5EF4-FFF2-40B4-BE49-F238E27FC236}">
                <a16:creationId xmlns:a16="http://schemas.microsoft.com/office/drawing/2014/main" id="{B488FC24-5DE6-E844-8C90-3CCAADFD210D}"/>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union B is regular</a:t>
            </a:r>
          </a:p>
        </p:txBody>
      </p:sp>
      <p:cxnSp>
        <p:nvCxnSpPr>
          <p:cNvPr id="5" name="Straight Connector 4">
            <a:extLst>
              <a:ext uri="{FF2B5EF4-FFF2-40B4-BE49-F238E27FC236}">
                <a16:creationId xmlns:a16="http://schemas.microsoft.com/office/drawing/2014/main" id="{31C0E4F4-3175-4F44-8F4E-71E092A1E435}"/>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C0212F40-48F6-3346-8F4B-3E579DB1E2E0}"/>
              </a:ext>
            </a:extLst>
          </p:cNvPr>
          <p:cNvSpPr txBox="1">
            <a:spLocks/>
          </p:cNvSpPr>
          <p:nvPr/>
        </p:nvSpPr>
        <p:spPr>
          <a:xfrm>
            <a:off x="1141413"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2" name="Content Placeholder 2">
            <a:extLst>
              <a:ext uri="{FF2B5EF4-FFF2-40B4-BE49-F238E27FC236}">
                <a16:creationId xmlns:a16="http://schemas.microsoft.com/office/drawing/2014/main" id="{90AECE42-551E-C045-94B9-19DB8AF0FC09}"/>
              </a:ext>
            </a:extLst>
          </p:cNvPr>
          <p:cNvSpPr txBox="1">
            <a:spLocks/>
          </p:cNvSpPr>
          <p:nvPr/>
        </p:nvSpPr>
        <p:spPr>
          <a:xfrm>
            <a:off x="1141413"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38" name="Group 37">
            <a:extLst>
              <a:ext uri="{FF2B5EF4-FFF2-40B4-BE49-F238E27FC236}">
                <a16:creationId xmlns:a16="http://schemas.microsoft.com/office/drawing/2014/main" id="{95312390-FA72-D44E-8A0C-308E1FF75780}"/>
              </a:ext>
            </a:extLst>
          </p:cNvPr>
          <p:cNvGrpSpPr/>
          <p:nvPr/>
        </p:nvGrpSpPr>
        <p:grpSpPr>
          <a:xfrm>
            <a:off x="2377439" y="3441652"/>
            <a:ext cx="2601247" cy="1329853"/>
            <a:chOff x="2377439" y="3441652"/>
            <a:chExt cx="2601247" cy="1329853"/>
          </a:xfrm>
        </p:grpSpPr>
        <p:sp>
          <p:nvSpPr>
            <p:cNvPr id="8" name="Rectangle 7">
              <a:extLst>
                <a:ext uri="{FF2B5EF4-FFF2-40B4-BE49-F238E27FC236}">
                  <a16:creationId xmlns:a16="http://schemas.microsoft.com/office/drawing/2014/main" id="{D5FCAD8C-4D29-A442-ADCE-68282AF78CCA}"/>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4692297-527B-5446-8B54-6102FEFB322C}"/>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5" name="Oval 14">
              <a:extLst>
                <a:ext uri="{FF2B5EF4-FFF2-40B4-BE49-F238E27FC236}">
                  <a16:creationId xmlns:a16="http://schemas.microsoft.com/office/drawing/2014/main" id="{8D72608C-0E29-7B4D-B09E-65F2E96E768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6" name="Oval 15">
              <a:extLst>
                <a:ext uri="{FF2B5EF4-FFF2-40B4-BE49-F238E27FC236}">
                  <a16:creationId xmlns:a16="http://schemas.microsoft.com/office/drawing/2014/main" id="{CFA195A6-9227-2747-9C07-20876127AB5C}"/>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644CD10B-B442-1D4C-862D-89125041C8B5}"/>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7" name="Oval 16">
              <a:extLst>
                <a:ext uri="{FF2B5EF4-FFF2-40B4-BE49-F238E27FC236}">
                  <a16:creationId xmlns:a16="http://schemas.microsoft.com/office/drawing/2014/main" id="{EA2D61D4-AE4C-4D41-B0F8-C75B5FD6F394}"/>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D1665172-6FC1-D24A-863C-095ACE4A64F3}"/>
                </a:ext>
              </a:extLst>
            </p:cNvPr>
            <p:cNvCxnSpPr>
              <a:endCxn id="9"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4C0A03-D0F9-E447-941A-0705B2DBAF3B}"/>
                </a:ext>
              </a:extLst>
            </p:cNvPr>
            <p:cNvCxnSpPr>
              <a:cxnSpLocks/>
              <a:stCxn id="9" idx="6"/>
              <a:endCxn id="15"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CBDD19-29D5-8E42-AE2D-FF0848991BCE}"/>
                </a:ext>
              </a:extLst>
            </p:cNvPr>
            <p:cNvCxnSpPr>
              <a:cxnSpLocks/>
              <a:stCxn id="15" idx="3"/>
              <a:endCxn id="16"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BCCD952-72F2-EC47-B3AB-173F8701A427}"/>
                </a:ext>
              </a:extLst>
            </p:cNvPr>
            <p:cNvCxnSpPr>
              <a:cxnSpLocks/>
              <a:stCxn id="15"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50F129C-DBDC-714D-9F83-4B8D6C0A2EF4}"/>
                </a:ext>
              </a:extLst>
            </p:cNvPr>
            <p:cNvCxnSpPr>
              <a:cxnSpLocks/>
              <a:stCxn id="16"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FDFBF79-C5FE-5E4E-B9A6-55DBDF595E78}"/>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5" name="Straight Arrow Connector 34">
              <a:extLst>
                <a:ext uri="{FF2B5EF4-FFF2-40B4-BE49-F238E27FC236}">
                  <a16:creationId xmlns:a16="http://schemas.microsoft.com/office/drawing/2014/main" id="{7AEF2866-795D-D24D-9A20-28009BBF6DF9}"/>
                </a:ext>
              </a:extLst>
            </p:cNvPr>
            <p:cNvCxnSpPr>
              <a:cxnSpLocks/>
              <a:stCxn id="15" idx="6"/>
              <a:endCxn id="34"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2AE3121B-6117-894B-8AB6-7FA18F0F1FB0}"/>
              </a:ext>
            </a:extLst>
          </p:cNvPr>
          <p:cNvGrpSpPr/>
          <p:nvPr/>
        </p:nvGrpSpPr>
        <p:grpSpPr>
          <a:xfrm>
            <a:off x="2377439" y="5083922"/>
            <a:ext cx="2601247" cy="1329853"/>
            <a:chOff x="2377439" y="5083922"/>
            <a:chExt cx="2601247" cy="1329853"/>
          </a:xfrm>
        </p:grpSpPr>
        <p:sp>
          <p:nvSpPr>
            <p:cNvPr id="40" name="Rectangle 39">
              <a:extLst>
                <a:ext uri="{FF2B5EF4-FFF2-40B4-BE49-F238E27FC236}">
                  <a16:creationId xmlns:a16="http://schemas.microsoft.com/office/drawing/2014/main" id="{27E16A53-F6DD-0948-B96D-F5592641F20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DF5ED62-FE14-8D45-9F6E-D8F837D511A1}"/>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2" name="Oval 41">
              <a:extLst>
                <a:ext uri="{FF2B5EF4-FFF2-40B4-BE49-F238E27FC236}">
                  <a16:creationId xmlns:a16="http://schemas.microsoft.com/office/drawing/2014/main" id="{1FA72893-3E3F-4F43-A4BA-A280187FF26E}"/>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3" name="Oval 42">
              <a:extLst>
                <a:ext uri="{FF2B5EF4-FFF2-40B4-BE49-F238E27FC236}">
                  <a16:creationId xmlns:a16="http://schemas.microsoft.com/office/drawing/2014/main" id="{BD48B334-468F-6F47-B600-8D104ABAEFC0}"/>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4" name="Oval 43">
              <a:extLst>
                <a:ext uri="{FF2B5EF4-FFF2-40B4-BE49-F238E27FC236}">
                  <a16:creationId xmlns:a16="http://schemas.microsoft.com/office/drawing/2014/main" id="{E7920283-190C-8F4A-BCF6-2E214FFD2ED7}"/>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5" name="Oval 44">
              <a:extLst>
                <a:ext uri="{FF2B5EF4-FFF2-40B4-BE49-F238E27FC236}">
                  <a16:creationId xmlns:a16="http://schemas.microsoft.com/office/drawing/2014/main" id="{9C9C7D07-A61A-AC4A-82A8-E45ED3194474}"/>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6" name="Straight Arrow Connector 45">
              <a:extLst>
                <a:ext uri="{FF2B5EF4-FFF2-40B4-BE49-F238E27FC236}">
                  <a16:creationId xmlns:a16="http://schemas.microsoft.com/office/drawing/2014/main" id="{3307A522-8E63-F345-BF0A-741A6ECA7194}"/>
                </a:ext>
              </a:extLst>
            </p:cNvPr>
            <p:cNvCxnSpPr>
              <a:endCxn id="41"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624A673-E743-884F-876F-62CD337E121E}"/>
                </a:ext>
              </a:extLst>
            </p:cNvPr>
            <p:cNvCxnSpPr>
              <a:cxnSpLocks/>
              <a:stCxn id="41" idx="5"/>
              <a:endCxn id="43"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C47E55-3877-154C-969D-BE6689678380}"/>
                </a:ext>
              </a:extLst>
            </p:cNvPr>
            <p:cNvCxnSpPr>
              <a:cxnSpLocks/>
              <a:stCxn id="42" idx="3"/>
              <a:endCxn id="43"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1CA013-C4B0-004E-87A8-72FB07002485}"/>
                </a:ext>
              </a:extLst>
            </p:cNvPr>
            <p:cNvCxnSpPr>
              <a:cxnSpLocks/>
              <a:stCxn id="44" idx="1"/>
              <a:endCxn id="42"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9C270E2C-8BE0-D243-BBE8-EB275733613A}"/>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2" name="Straight Arrow Connector 51">
              <a:extLst>
                <a:ext uri="{FF2B5EF4-FFF2-40B4-BE49-F238E27FC236}">
                  <a16:creationId xmlns:a16="http://schemas.microsoft.com/office/drawing/2014/main" id="{B2F900EB-DD14-5A4E-9C3E-F467AAE61679}"/>
                </a:ext>
              </a:extLst>
            </p:cNvPr>
            <p:cNvCxnSpPr>
              <a:cxnSpLocks/>
              <a:stCxn id="44"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D8446A42-FDF6-EE47-AE60-F3E87AEF79C3}"/>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union B (right)</a:t>
            </a:r>
          </a:p>
        </p:txBody>
      </p:sp>
      <p:sp>
        <p:nvSpPr>
          <p:cNvPr id="62" name="Right Arrow 61">
            <a:extLst>
              <a:ext uri="{FF2B5EF4-FFF2-40B4-BE49-F238E27FC236}">
                <a16:creationId xmlns:a16="http://schemas.microsoft.com/office/drawing/2014/main" id="{D075A474-AD73-6C48-A967-03A103DBC58D}"/>
              </a:ext>
            </a:extLst>
          </p:cNvPr>
          <p:cNvSpPr/>
          <p:nvPr/>
        </p:nvSpPr>
        <p:spPr>
          <a:xfrm>
            <a:off x="5095703" y="4339244"/>
            <a:ext cx="37842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79F1A21B-1A34-9048-B96D-382304A8D01D}"/>
              </a:ext>
            </a:extLst>
          </p:cNvPr>
          <p:cNvSpPr txBox="1">
            <a:spLocks/>
          </p:cNvSpPr>
          <p:nvPr/>
        </p:nvSpPr>
        <p:spPr>
          <a:xfrm>
            <a:off x="5608216" y="5927052"/>
            <a:ext cx="5838408" cy="75638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See how easy the NFA makes things sometimes? </a:t>
            </a:r>
            <a:r>
              <a:rPr lang="en-US" sz="1400" i="1" dirty="0"/>
              <a:t>Non-determinism allows us to simply spawn two threads, each of which runs one of the original DFAs.</a:t>
            </a:r>
            <a:endParaRPr lang="en-US" sz="1400" i="1" dirty="0">
              <a:solidFill>
                <a:schemeClr val="tx1"/>
              </a:solidFill>
            </a:endParaRPr>
          </a:p>
        </p:txBody>
      </p:sp>
      <p:grpSp>
        <p:nvGrpSpPr>
          <p:cNvPr id="113" name="Group 112">
            <a:extLst>
              <a:ext uri="{FF2B5EF4-FFF2-40B4-BE49-F238E27FC236}">
                <a16:creationId xmlns:a16="http://schemas.microsoft.com/office/drawing/2014/main" id="{883B6CEA-BA93-F44A-8A4D-C556C6552C4F}"/>
              </a:ext>
            </a:extLst>
          </p:cNvPr>
          <p:cNvGrpSpPr/>
          <p:nvPr/>
        </p:nvGrpSpPr>
        <p:grpSpPr>
          <a:xfrm>
            <a:off x="5602491" y="3449781"/>
            <a:ext cx="5844133" cy="2442335"/>
            <a:chOff x="5602491" y="3574473"/>
            <a:chExt cx="5844133" cy="2442335"/>
          </a:xfrm>
        </p:grpSpPr>
        <p:grpSp>
          <p:nvGrpSpPr>
            <p:cNvPr id="78" name="Group 77">
              <a:extLst>
                <a:ext uri="{FF2B5EF4-FFF2-40B4-BE49-F238E27FC236}">
                  <a16:creationId xmlns:a16="http://schemas.microsoft.com/office/drawing/2014/main" id="{ED889DEA-A94D-3049-863E-5C956499BF89}"/>
                </a:ext>
              </a:extLst>
            </p:cNvPr>
            <p:cNvGrpSpPr/>
            <p:nvPr/>
          </p:nvGrpSpPr>
          <p:grpSpPr>
            <a:xfrm>
              <a:off x="5783210" y="3916690"/>
              <a:ext cx="2601247" cy="1884254"/>
              <a:chOff x="2377439" y="2887251"/>
              <a:chExt cx="2601247" cy="1884254"/>
            </a:xfrm>
          </p:grpSpPr>
          <p:sp>
            <p:nvSpPr>
              <p:cNvPr id="79" name="Rectangle 78">
                <a:extLst>
                  <a:ext uri="{FF2B5EF4-FFF2-40B4-BE49-F238E27FC236}">
                    <a16:creationId xmlns:a16="http://schemas.microsoft.com/office/drawing/2014/main" id="{D08EAD70-0A75-EE4F-B602-2BB6229C442D}"/>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5667B51-847D-1D4B-8BB6-5B5836C46615}"/>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1" name="Oval 80">
                <a:extLst>
                  <a:ext uri="{FF2B5EF4-FFF2-40B4-BE49-F238E27FC236}">
                    <a16:creationId xmlns:a16="http://schemas.microsoft.com/office/drawing/2014/main" id="{699AE36E-EA69-9641-B719-4C240934FDF5}"/>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2" name="Oval 81">
                <a:extLst>
                  <a:ext uri="{FF2B5EF4-FFF2-40B4-BE49-F238E27FC236}">
                    <a16:creationId xmlns:a16="http://schemas.microsoft.com/office/drawing/2014/main" id="{5B97689F-48DB-8249-B7AE-C551BF0E7DE0}"/>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83" name="Oval 82">
                <a:extLst>
                  <a:ext uri="{FF2B5EF4-FFF2-40B4-BE49-F238E27FC236}">
                    <a16:creationId xmlns:a16="http://schemas.microsoft.com/office/drawing/2014/main" id="{E7EFA6B7-7322-A844-A8AC-C9E2850725CE}"/>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4" name="Oval 83">
                <a:extLst>
                  <a:ext uri="{FF2B5EF4-FFF2-40B4-BE49-F238E27FC236}">
                    <a16:creationId xmlns:a16="http://schemas.microsoft.com/office/drawing/2014/main" id="{3AD20AA3-729E-4648-968A-152E0A7D63BB}"/>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5" name="Straight Arrow Connector 84">
                <a:extLst>
                  <a:ext uri="{FF2B5EF4-FFF2-40B4-BE49-F238E27FC236}">
                    <a16:creationId xmlns:a16="http://schemas.microsoft.com/office/drawing/2014/main" id="{9D377090-FC64-7243-99B0-D5A7E123BCD0}"/>
                  </a:ext>
                </a:extLst>
              </p:cNvPr>
              <p:cNvCxnSpPr>
                <a:cxnSpLocks/>
                <a:stCxn id="106" idx="2"/>
                <a:endCxn id="80" idx="7"/>
              </p:cNvCxnSpPr>
              <p:nvPr/>
            </p:nvCxnSpPr>
            <p:spPr>
              <a:xfrm flipH="1">
                <a:off x="2986250" y="2887251"/>
                <a:ext cx="1516290" cy="815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563CED3-57F3-C748-AB18-8FA3A40884A5}"/>
                  </a:ext>
                </a:extLst>
              </p:cNvPr>
              <p:cNvCxnSpPr>
                <a:cxnSpLocks/>
                <a:stCxn id="80" idx="6"/>
                <a:endCxn id="81"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D481ADC-3873-F648-98BE-80838904C6F8}"/>
                  </a:ext>
                </a:extLst>
              </p:cNvPr>
              <p:cNvCxnSpPr>
                <a:cxnSpLocks/>
                <a:stCxn id="81" idx="3"/>
                <a:endCxn id="82"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E140D0F-0BB2-2046-A68D-4306D3A65F43}"/>
                  </a:ext>
                </a:extLst>
              </p:cNvPr>
              <p:cNvCxnSpPr>
                <a:cxnSpLocks/>
                <a:stCxn id="81" idx="5"/>
                <a:endCxn id="83"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019341B-9585-7A48-8673-03F23E335DED}"/>
                  </a:ext>
                </a:extLst>
              </p:cNvPr>
              <p:cNvCxnSpPr>
                <a:cxnSpLocks/>
                <a:stCxn id="82" idx="6"/>
                <a:endCxn id="83"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Content Placeholder 2">
                <a:extLst>
                  <a:ext uri="{FF2B5EF4-FFF2-40B4-BE49-F238E27FC236}">
                    <a16:creationId xmlns:a16="http://schemas.microsoft.com/office/drawing/2014/main" id="{D8E06635-A62F-A74B-B785-B085E87BB153}"/>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91" name="Straight Arrow Connector 90">
                <a:extLst>
                  <a:ext uri="{FF2B5EF4-FFF2-40B4-BE49-F238E27FC236}">
                    <a16:creationId xmlns:a16="http://schemas.microsoft.com/office/drawing/2014/main" id="{6BBCF000-DC7E-CE46-A7D2-16866A47AFD2}"/>
                  </a:ext>
                </a:extLst>
              </p:cNvPr>
              <p:cNvCxnSpPr>
                <a:cxnSpLocks/>
                <a:stCxn id="81" idx="6"/>
                <a:endCxn id="90"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F63E77EA-2EAC-3C44-B66A-D010795B7727}"/>
                </a:ext>
              </a:extLst>
            </p:cNvPr>
            <p:cNvGrpSpPr/>
            <p:nvPr/>
          </p:nvGrpSpPr>
          <p:grpSpPr>
            <a:xfrm>
              <a:off x="8348886" y="3916690"/>
              <a:ext cx="2885163" cy="1884254"/>
              <a:chOff x="2093523" y="4529521"/>
              <a:chExt cx="2885163" cy="1884254"/>
            </a:xfrm>
          </p:grpSpPr>
          <p:sp>
            <p:nvSpPr>
              <p:cNvPr id="93" name="Rectangle 92">
                <a:extLst>
                  <a:ext uri="{FF2B5EF4-FFF2-40B4-BE49-F238E27FC236}">
                    <a16:creationId xmlns:a16="http://schemas.microsoft.com/office/drawing/2014/main" id="{E3106626-72DA-8F4D-8B1D-F8EBB80765FF}"/>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C93B7EE-7B85-8743-988D-C2A0DBA07D70}"/>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95" name="Oval 94">
                <a:extLst>
                  <a:ext uri="{FF2B5EF4-FFF2-40B4-BE49-F238E27FC236}">
                    <a16:creationId xmlns:a16="http://schemas.microsoft.com/office/drawing/2014/main" id="{D952A584-4104-EE49-A2E4-ECE5D35DAED5}"/>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96" name="Oval 95">
                <a:extLst>
                  <a:ext uri="{FF2B5EF4-FFF2-40B4-BE49-F238E27FC236}">
                    <a16:creationId xmlns:a16="http://schemas.microsoft.com/office/drawing/2014/main" id="{D3B24EEB-13DC-7E45-AE5C-093038E0E26A}"/>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97" name="Oval 96">
                <a:extLst>
                  <a:ext uri="{FF2B5EF4-FFF2-40B4-BE49-F238E27FC236}">
                    <a16:creationId xmlns:a16="http://schemas.microsoft.com/office/drawing/2014/main" id="{4DABF722-C92F-2A4F-8D2D-94D8EF0CAAAA}"/>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8" name="Oval 97">
                <a:extLst>
                  <a:ext uri="{FF2B5EF4-FFF2-40B4-BE49-F238E27FC236}">
                    <a16:creationId xmlns:a16="http://schemas.microsoft.com/office/drawing/2014/main" id="{300F7A86-3256-A94B-B208-2B286838BD6F}"/>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99" name="Straight Arrow Connector 98">
                <a:extLst>
                  <a:ext uri="{FF2B5EF4-FFF2-40B4-BE49-F238E27FC236}">
                    <a16:creationId xmlns:a16="http://schemas.microsoft.com/office/drawing/2014/main" id="{84DA2D80-971A-F444-9256-679E11DDFFDD}"/>
                  </a:ext>
                </a:extLst>
              </p:cNvPr>
              <p:cNvCxnSpPr>
                <a:cxnSpLocks/>
                <a:stCxn id="106" idx="6"/>
                <a:endCxn id="94" idx="0"/>
              </p:cNvCxnSpPr>
              <p:nvPr/>
            </p:nvCxnSpPr>
            <p:spPr>
              <a:xfrm>
                <a:off x="2093523" y="4529521"/>
                <a:ext cx="736961" cy="750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4A7B0C1-E965-8C4C-96FA-10E9ADEC7EAE}"/>
                  </a:ext>
                </a:extLst>
              </p:cNvPr>
              <p:cNvCxnSpPr>
                <a:cxnSpLocks/>
                <a:stCxn id="94" idx="5"/>
                <a:endCxn id="96"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A9F9B1C-8769-2648-A511-B0E85ABB5CE1}"/>
                  </a:ext>
                </a:extLst>
              </p:cNvPr>
              <p:cNvCxnSpPr>
                <a:cxnSpLocks/>
                <a:stCxn id="95" idx="3"/>
                <a:endCxn id="96"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79F6D1-98E8-B841-ABF0-2483557A6126}"/>
                  </a:ext>
                </a:extLst>
              </p:cNvPr>
              <p:cNvCxnSpPr>
                <a:cxnSpLocks/>
                <a:stCxn id="97" idx="1"/>
                <a:endCxn id="95"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C5601E7D-0820-BB4D-81A0-3C4F86ECD71B}"/>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104" name="Straight Arrow Connector 103">
                <a:extLst>
                  <a:ext uri="{FF2B5EF4-FFF2-40B4-BE49-F238E27FC236}">
                    <a16:creationId xmlns:a16="http://schemas.microsoft.com/office/drawing/2014/main" id="{C978AC1C-B211-A540-9A39-746C65EB464F}"/>
                  </a:ext>
                </a:extLst>
              </p:cNvPr>
              <p:cNvCxnSpPr>
                <a:cxnSpLocks/>
                <a:stCxn id="97"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 name="Rectangle 104">
              <a:extLst>
                <a:ext uri="{FF2B5EF4-FFF2-40B4-BE49-F238E27FC236}">
                  <a16:creationId xmlns:a16="http://schemas.microsoft.com/office/drawing/2014/main" id="{CB5B3E34-32E6-3C46-8074-08A86875BFA0}"/>
                </a:ext>
              </a:extLst>
            </p:cNvPr>
            <p:cNvSpPr/>
            <p:nvPr/>
          </p:nvSpPr>
          <p:spPr>
            <a:xfrm>
              <a:off x="5602491" y="3574473"/>
              <a:ext cx="5844133" cy="2442335"/>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2666F1-B821-F14F-9761-2EA538D632BB}"/>
                </a:ext>
              </a:extLst>
            </p:cNvPr>
            <p:cNvSpPr/>
            <p:nvPr/>
          </p:nvSpPr>
          <p:spPr>
            <a:xfrm>
              <a:off x="7908311" y="369640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mc:AlternateContent xmlns:mc="http://schemas.openxmlformats.org/markup-compatibility/2006" xmlns:a14="http://schemas.microsoft.com/office/drawing/2010/main">
          <mc:Choice Requires="a14">
            <p:sp>
              <p:nvSpPr>
                <p:cNvPr id="111" name="Content Placeholder 2">
                  <a:extLst>
                    <a:ext uri="{FF2B5EF4-FFF2-40B4-BE49-F238E27FC236}">
                      <a16:creationId xmlns:a16="http://schemas.microsoft.com/office/drawing/2014/main" id="{48CB537E-796D-0344-BD6D-3CF98900B940}"/>
                    </a:ext>
                  </a:extLst>
                </p:cNvPr>
                <p:cNvSpPr txBox="1">
                  <a:spLocks/>
                </p:cNvSpPr>
                <p:nvPr/>
              </p:nvSpPr>
              <p:spPr>
                <a:xfrm>
                  <a:off x="7128872" y="3918040"/>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1" name="Content Placeholder 2">
                  <a:extLst>
                    <a:ext uri="{FF2B5EF4-FFF2-40B4-BE49-F238E27FC236}">
                      <a16:creationId xmlns:a16="http://schemas.microsoft.com/office/drawing/2014/main" id="{48CB537E-796D-0344-BD6D-3CF98900B940}"/>
                    </a:ext>
                  </a:extLst>
                </p:cNvPr>
                <p:cNvSpPr txBox="1">
                  <a:spLocks noRot="1" noChangeAspect="1" noMove="1" noResize="1" noEditPoints="1" noAdjustHandles="1" noChangeArrowheads="1" noChangeShapeType="1" noTextEdit="1"/>
                </p:cNvSpPr>
                <p:nvPr/>
              </p:nvSpPr>
              <p:spPr>
                <a:xfrm>
                  <a:off x="7128872" y="3918040"/>
                  <a:ext cx="316689" cy="30713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Content Placeholder 2">
                  <a:extLst>
                    <a:ext uri="{FF2B5EF4-FFF2-40B4-BE49-F238E27FC236}">
                      <a16:creationId xmlns:a16="http://schemas.microsoft.com/office/drawing/2014/main" id="{70E20043-3F36-8649-8CF4-1F6B7C9A127D}"/>
                    </a:ext>
                  </a:extLst>
                </p:cNvPr>
                <p:cNvSpPr txBox="1">
                  <a:spLocks/>
                </p:cNvSpPr>
                <p:nvPr/>
              </p:nvSpPr>
              <p:spPr>
                <a:xfrm>
                  <a:off x="8559022" y="393348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2" name="Content Placeholder 2">
                  <a:extLst>
                    <a:ext uri="{FF2B5EF4-FFF2-40B4-BE49-F238E27FC236}">
                      <a16:creationId xmlns:a16="http://schemas.microsoft.com/office/drawing/2014/main" id="{70E20043-3F36-8649-8CF4-1F6B7C9A127D}"/>
                    </a:ext>
                  </a:extLst>
                </p:cNvPr>
                <p:cNvSpPr txBox="1">
                  <a:spLocks noRot="1" noChangeAspect="1" noMove="1" noResize="1" noEditPoints="1" noAdjustHandles="1" noChangeArrowheads="1" noChangeShapeType="1" noTextEdit="1"/>
                </p:cNvSpPr>
                <p:nvPr/>
              </p:nvSpPr>
              <p:spPr>
                <a:xfrm>
                  <a:off x="8559022" y="3933487"/>
                  <a:ext cx="316689" cy="307137"/>
                </a:xfrm>
                <a:prstGeom prst="rect">
                  <a:avLst/>
                </a:prstGeom>
                <a:blipFill>
                  <a:blip r:embed="rId4"/>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247063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0855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9A46E08B-8D8A-0846-960F-3DFADE67B84E}"/>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conc. B is regular</a:t>
            </a:r>
          </a:p>
        </p:txBody>
      </p:sp>
      <p:cxnSp>
        <p:nvCxnSpPr>
          <p:cNvPr id="8" name="Straight Connector 7">
            <a:extLst>
              <a:ext uri="{FF2B5EF4-FFF2-40B4-BE49-F238E27FC236}">
                <a16:creationId xmlns:a16="http://schemas.microsoft.com/office/drawing/2014/main" id="{09BD66B3-B660-8749-A813-12E6876D912F}"/>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8FDA5D4-BC05-DB47-9FBC-D48E698E4AF6}"/>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conc. B (right)</a:t>
            </a:r>
          </a:p>
        </p:txBody>
      </p:sp>
      <p:sp>
        <p:nvSpPr>
          <p:cNvPr id="10" name="Content Placeholder 2">
            <a:extLst>
              <a:ext uri="{FF2B5EF4-FFF2-40B4-BE49-F238E27FC236}">
                <a16:creationId xmlns:a16="http://schemas.microsoft.com/office/drawing/2014/main" id="{5E834208-07A6-1447-84F2-411EF4E03F25}"/>
              </a:ext>
            </a:extLst>
          </p:cNvPr>
          <p:cNvSpPr txBox="1">
            <a:spLocks/>
          </p:cNvSpPr>
          <p:nvPr/>
        </p:nvSpPr>
        <p:spPr>
          <a:xfrm>
            <a:off x="725774"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1" name="Content Placeholder 2">
            <a:extLst>
              <a:ext uri="{FF2B5EF4-FFF2-40B4-BE49-F238E27FC236}">
                <a16:creationId xmlns:a16="http://schemas.microsoft.com/office/drawing/2014/main" id="{A568EB21-2C4D-F34C-9F8A-8FC8E6C19259}"/>
              </a:ext>
            </a:extLst>
          </p:cNvPr>
          <p:cNvSpPr txBox="1">
            <a:spLocks/>
          </p:cNvSpPr>
          <p:nvPr/>
        </p:nvSpPr>
        <p:spPr>
          <a:xfrm>
            <a:off x="725772"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12" name="Group 11">
            <a:extLst>
              <a:ext uri="{FF2B5EF4-FFF2-40B4-BE49-F238E27FC236}">
                <a16:creationId xmlns:a16="http://schemas.microsoft.com/office/drawing/2014/main" id="{80A4D325-D800-C344-8903-2FCC4F332A29}"/>
              </a:ext>
            </a:extLst>
          </p:cNvPr>
          <p:cNvGrpSpPr/>
          <p:nvPr/>
        </p:nvGrpSpPr>
        <p:grpSpPr>
          <a:xfrm>
            <a:off x="1961798" y="3441652"/>
            <a:ext cx="2601247" cy="1329853"/>
            <a:chOff x="2377439" y="3441652"/>
            <a:chExt cx="2601247" cy="1329853"/>
          </a:xfrm>
        </p:grpSpPr>
        <p:sp>
          <p:nvSpPr>
            <p:cNvPr id="14" name="Rectangle 13">
              <a:extLst>
                <a:ext uri="{FF2B5EF4-FFF2-40B4-BE49-F238E27FC236}">
                  <a16:creationId xmlns:a16="http://schemas.microsoft.com/office/drawing/2014/main" id="{4DA8B6D7-865C-EB4E-B6B5-BB2F8F352F4E}"/>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2C4739-7D4B-1E48-8A86-4F97E2AA7798}"/>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6" name="Oval 15">
              <a:extLst>
                <a:ext uri="{FF2B5EF4-FFF2-40B4-BE49-F238E27FC236}">
                  <a16:creationId xmlns:a16="http://schemas.microsoft.com/office/drawing/2014/main" id="{01A1F52D-5ED0-4F41-9FC7-8F55A00619B1}"/>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7" name="Oval 16">
              <a:extLst>
                <a:ext uri="{FF2B5EF4-FFF2-40B4-BE49-F238E27FC236}">
                  <a16:creationId xmlns:a16="http://schemas.microsoft.com/office/drawing/2014/main" id="{BC8D2D84-0877-0A42-B640-7B69A7495D8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23A96B36-0BB3-F346-8567-85B73DBF724C}"/>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9" name="Oval 18">
              <a:extLst>
                <a:ext uri="{FF2B5EF4-FFF2-40B4-BE49-F238E27FC236}">
                  <a16:creationId xmlns:a16="http://schemas.microsoft.com/office/drawing/2014/main" id="{8F96D36B-8236-1046-9891-791C6FD2AA3E}"/>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489E820E-3D00-0542-A4C8-23F40379B648}"/>
                </a:ext>
              </a:extLst>
            </p:cNvPr>
            <p:cNvCxnSpPr>
              <a:endCxn id="15"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7F5A5E4-F73B-DD41-ACA7-069E34621DF1}"/>
                </a:ext>
              </a:extLst>
            </p:cNvPr>
            <p:cNvCxnSpPr>
              <a:cxnSpLocks/>
              <a:stCxn id="15" idx="6"/>
              <a:endCxn id="16"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5D8617-32E6-6641-BAB1-09C5425D4DE1}"/>
                </a:ext>
              </a:extLst>
            </p:cNvPr>
            <p:cNvCxnSpPr>
              <a:cxnSpLocks/>
              <a:stCxn id="16" idx="3"/>
              <a:endCxn id="17"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7401DE-C846-014B-8477-DED224167691}"/>
                </a:ext>
              </a:extLst>
            </p:cNvPr>
            <p:cNvCxnSpPr>
              <a:cxnSpLocks/>
              <a:stCxn id="16"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A19C409-6679-F448-87FE-151BF1CC5582}"/>
                </a:ext>
              </a:extLst>
            </p:cNvPr>
            <p:cNvCxnSpPr>
              <a:cxnSpLocks/>
              <a:stCxn id="17"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ACAA33A2-375B-F744-803E-CD21B58C8307}"/>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6" name="Straight Arrow Connector 25">
              <a:extLst>
                <a:ext uri="{FF2B5EF4-FFF2-40B4-BE49-F238E27FC236}">
                  <a16:creationId xmlns:a16="http://schemas.microsoft.com/office/drawing/2014/main" id="{551E28A6-30B1-5C42-935E-007431A46A16}"/>
                </a:ext>
              </a:extLst>
            </p:cNvPr>
            <p:cNvCxnSpPr>
              <a:cxnSpLocks/>
              <a:stCxn id="16" idx="6"/>
              <a:endCxn id="25"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38D967E-2DC7-744D-95D1-0434FDAA6C02}"/>
              </a:ext>
            </a:extLst>
          </p:cNvPr>
          <p:cNvGrpSpPr/>
          <p:nvPr/>
        </p:nvGrpSpPr>
        <p:grpSpPr>
          <a:xfrm>
            <a:off x="1961798" y="5083922"/>
            <a:ext cx="2601247" cy="1329853"/>
            <a:chOff x="2377439" y="5083922"/>
            <a:chExt cx="2601247" cy="1329853"/>
          </a:xfrm>
        </p:grpSpPr>
        <p:sp>
          <p:nvSpPr>
            <p:cNvPr id="28" name="Rectangle 27">
              <a:extLst>
                <a:ext uri="{FF2B5EF4-FFF2-40B4-BE49-F238E27FC236}">
                  <a16:creationId xmlns:a16="http://schemas.microsoft.com/office/drawing/2014/main" id="{7678D5A7-B426-E944-AEC3-7AC822E17EF9}"/>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1ADD1-FDD5-A54A-B3EF-F3E1659915A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30" name="Oval 29">
              <a:extLst>
                <a:ext uri="{FF2B5EF4-FFF2-40B4-BE49-F238E27FC236}">
                  <a16:creationId xmlns:a16="http://schemas.microsoft.com/office/drawing/2014/main" id="{2D176672-A878-0B41-8008-CB8A5380BB93}"/>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31" name="Oval 30">
              <a:extLst>
                <a:ext uri="{FF2B5EF4-FFF2-40B4-BE49-F238E27FC236}">
                  <a16:creationId xmlns:a16="http://schemas.microsoft.com/office/drawing/2014/main" id="{84DB6799-E7D7-2447-94F3-A3838373BFD4}"/>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32" name="Oval 31">
              <a:extLst>
                <a:ext uri="{FF2B5EF4-FFF2-40B4-BE49-F238E27FC236}">
                  <a16:creationId xmlns:a16="http://schemas.microsoft.com/office/drawing/2014/main" id="{FE8B95A5-0754-7645-BCB1-0D529BAA2A0C}"/>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33" name="Oval 32">
              <a:extLst>
                <a:ext uri="{FF2B5EF4-FFF2-40B4-BE49-F238E27FC236}">
                  <a16:creationId xmlns:a16="http://schemas.microsoft.com/office/drawing/2014/main" id="{BC66C6CC-4893-1046-A22A-EA464C9618AC}"/>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34" name="Straight Arrow Connector 33">
              <a:extLst>
                <a:ext uri="{FF2B5EF4-FFF2-40B4-BE49-F238E27FC236}">
                  <a16:creationId xmlns:a16="http://schemas.microsoft.com/office/drawing/2014/main" id="{2CC42CC7-AD27-154D-905E-9ED3217D0911}"/>
                </a:ext>
              </a:extLst>
            </p:cNvPr>
            <p:cNvCxnSpPr>
              <a:endCxn id="29"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13B6E3-74AE-A84B-A9F4-9A81728743BD}"/>
                </a:ext>
              </a:extLst>
            </p:cNvPr>
            <p:cNvCxnSpPr>
              <a:cxnSpLocks/>
              <a:stCxn id="29" idx="5"/>
              <a:endCxn id="31"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61D6F8B-2877-AC4A-873E-F167103A9E50}"/>
                </a:ext>
              </a:extLst>
            </p:cNvPr>
            <p:cNvCxnSpPr>
              <a:cxnSpLocks/>
              <a:stCxn id="30" idx="3"/>
              <a:endCxn id="31"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4EAD9D-4175-3649-8F69-8C02694D889A}"/>
                </a:ext>
              </a:extLst>
            </p:cNvPr>
            <p:cNvCxnSpPr>
              <a:cxnSpLocks/>
              <a:stCxn id="32" idx="1"/>
              <a:endCxn id="30"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A49EE81E-D4C5-184E-94B3-DD07504627CC}"/>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9" name="Straight Arrow Connector 38">
              <a:extLst>
                <a:ext uri="{FF2B5EF4-FFF2-40B4-BE49-F238E27FC236}">
                  <a16:creationId xmlns:a16="http://schemas.microsoft.com/office/drawing/2014/main" id="{005E20CA-E332-574B-8AE3-51C58C0D758E}"/>
                </a:ext>
              </a:extLst>
            </p:cNvPr>
            <p:cNvCxnSpPr>
              <a:cxnSpLocks/>
              <a:stCxn id="32"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Right Arrow 39">
            <a:extLst>
              <a:ext uri="{FF2B5EF4-FFF2-40B4-BE49-F238E27FC236}">
                <a16:creationId xmlns:a16="http://schemas.microsoft.com/office/drawing/2014/main" id="{F5A5E1F3-FA1A-3F45-ACBC-F2A82AF58EED}"/>
              </a:ext>
            </a:extLst>
          </p:cNvPr>
          <p:cNvSpPr/>
          <p:nvPr/>
        </p:nvSpPr>
        <p:spPr>
          <a:xfrm>
            <a:off x="4655121" y="4339244"/>
            <a:ext cx="46551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2B6824F-8509-3D4D-BD93-4F1175D2C20E}"/>
              </a:ext>
            </a:extLst>
          </p:cNvPr>
          <p:cNvGrpSpPr/>
          <p:nvPr/>
        </p:nvGrpSpPr>
        <p:grpSpPr>
          <a:xfrm>
            <a:off x="5187142" y="3562877"/>
            <a:ext cx="6625243" cy="2297856"/>
            <a:chOff x="5187142" y="3562877"/>
            <a:chExt cx="6625243" cy="2297856"/>
          </a:xfrm>
        </p:grpSpPr>
        <p:sp>
          <p:nvSpPr>
            <p:cNvPr id="4" name="Rectangle 3">
              <a:extLst>
                <a:ext uri="{FF2B5EF4-FFF2-40B4-BE49-F238E27FC236}">
                  <a16:creationId xmlns:a16="http://schemas.microsoft.com/office/drawing/2014/main" id="{71E295AA-8C58-204E-9DA1-E80D6E0DAF7C}"/>
                </a:ext>
              </a:extLst>
            </p:cNvPr>
            <p:cNvSpPr/>
            <p:nvPr/>
          </p:nvSpPr>
          <p:spPr>
            <a:xfrm>
              <a:off x="5187142" y="3562877"/>
              <a:ext cx="6625243"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0DBE847D-01E6-8749-8DCA-912127BDA8BD}"/>
                </a:ext>
              </a:extLst>
            </p:cNvPr>
            <p:cNvGrpSpPr/>
            <p:nvPr/>
          </p:nvGrpSpPr>
          <p:grpSpPr>
            <a:xfrm>
              <a:off x="8972203" y="3956932"/>
              <a:ext cx="2601247" cy="1329853"/>
              <a:chOff x="2377439" y="5083922"/>
              <a:chExt cx="2601247" cy="1329853"/>
            </a:xfrm>
          </p:grpSpPr>
          <p:sp>
            <p:nvSpPr>
              <p:cNvPr id="42" name="Rectangle 41">
                <a:extLst>
                  <a:ext uri="{FF2B5EF4-FFF2-40B4-BE49-F238E27FC236}">
                    <a16:creationId xmlns:a16="http://schemas.microsoft.com/office/drawing/2014/main" id="{6F2CF91E-F033-6645-A35D-8E829D35ECF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314ED82-37D0-A643-8EB8-67F3433E2F3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4" name="Oval 43">
                <a:extLst>
                  <a:ext uri="{FF2B5EF4-FFF2-40B4-BE49-F238E27FC236}">
                    <a16:creationId xmlns:a16="http://schemas.microsoft.com/office/drawing/2014/main" id="{1BE04CF7-5AAB-A446-A167-420DD5118749}"/>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5" name="Oval 44">
                <a:extLst>
                  <a:ext uri="{FF2B5EF4-FFF2-40B4-BE49-F238E27FC236}">
                    <a16:creationId xmlns:a16="http://schemas.microsoft.com/office/drawing/2014/main" id="{8DF591C9-5700-3F4E-8734-22F8B8D86E0C}"/>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6" name="Oval 45">
                <a:extLst>
                  <a:ext uri="{FF2B5EF4-FFF2-40B4-BE49-F238E27FC236}">
                    <a16:creationId xmlns:a16="http://schemas.microsoft.com/office/drawing/2014/main" id="{E4213E66-4CFD-F74C-A8A1-479EC965E1E5}"/>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7" name="Oval 46">
                <a:extLst>
                  <a:ext uri="{FF2B5EF4-FFF2-40B4-BE49-F238E27FC236}">
                    <a16:creationId xmlns:a16="http://schemas.microsoft.com/office/drawing/2014/main" id="{F5EBF7B8-FBEC-D94D-9737-6D4D805712E7}"/>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9" name="Straight Arrow Connector 48">
                <a:extLst>
                  <a:ext uri="{FF2B5EF4-FFF2-40B4-BE49-F238E27FC236}">
                    <a16:creationId xmlns:a16="http://schemas.microsoft.com/office/drawing/2014/main" id="{5BD963AB-D4C4-A044-8CD2-86F7CFFCCD63}"/>
                  </a:ext>
                </a:extLst>
              </p:cNvPr>
              <p:cNvCxnSpPr>
                <a:cxnSpLocks/>
                <a:stCxn id="43" idx="5"/>
                <a:endCxn id="45"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7D14A1D-0CBD-D54C-904E-F9534896BF57}"/>
                  </a:ext>
                </a:extLst>
              </p:cNvPr>
              <p:cNvCxnSpPr>
                <a:cxnSpLocks/>
                <a:stCxn id="44" idx="3"/>
                <a:endCxn id="45"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B8424D2-E8F0-C043-954F-6643C8AC6A78}"/>
                  </a:ext>
                </a:extLst>
              </p:cNvPr>
              <p:cNvCxnSpPr>
                <a:cxnSpLocks/>
                <a:stCxn id="46" idx="1"/>
                <a:endCxn id="44"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Content Placeholder 2">
                <a:extLst>
                  <a:ext uri="{FF2B5EF4-FFF2-40B4-BE49-F238E27FC236}">
                    <a16:creationId xmlns:a16="http://schemas.microsoft.com/office/drawing/2014/main" id="{7769C2F5-7FAC-9A48-87C4-B0F9041F1557}"/>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3" name="Straight Arrow Connector 52">
                <a:extLst>
                  <a:ext uri="{FF2B5EF4-FFF2-40B4-BE49-F238E27FC236}">
                    <a16:creationId xmlns:a16="http://schemas.microsoft.com/office/drawing/2014/main" id="{2BD3C70B-10F4-5E4E-9FB3-8A1D91534E63}"/>
                  </a:ext>
                </a:extLst>
              </p:cNvPr>
              <p:cNvCxnSpPr>
                <a:cxnSpLocks/>
                <a:stCxn id="46"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7CBEC71A-A160-0644-999A-AEAD83B49436}"/>
                </a:ext>
              </a:extLst>
            </p:cNvPr>
            <p:cNvGrpSpPr/>
            <p:nvPr/>
          </p:nvGrpSpPr>
          <p:grpSpPr>
            <a:xfrm>
              <a:off x="5409904" y="3998477"/>
              <a:ext cx="2601247" cy="1329853"/>
              <a:chOff x="2377439" y="3441652"/>
              <a:chExt cx="2601247" cy="1329853"/>
            </a:xfrm>
          </p:grpSpPr>
          <p:sp>
            <p:nvSpPr>
              <p:cNvPr id="55" name="Rectangle 54">
                <a:extLst>
                  <a:ext uri="{FF2B5EF4-FFF2-40B4-BE49-F238E27FC236}">
                    <a16:creationId xmlns:a16="http://schemas.microsoft.com/office/drawing/2014/main" id="{9EB3041A-6FF8-4B4D-8382-357881DD2B59}"/>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96D1FFF-6791-C84E-B031-637481A5C6EE}"/>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57" name="Oval 56">
                <a:extLst>
                  <a:ext uri="{FF2B5EF4-FFF2-40B4-BE49-F238E27FC236}">
                    <a16:creationId xmlns:a16="http://schemas.microsoft.com/office/drawing/2014/main" id="{D0C91A9C-6695-0C44-8496-A551A95D4D77}"/>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58" name="Oval 57">
                <a:extLst>
                  <a:ext uri="{FF2B5EF4-FFF2-40B4-BE49-F238E27FC236}">
                    <a16:creationId xmlns:a16="http://schemas.microsoft.com/office/drawing/2014/main" id="{465AA5F5-EE7D-6B49-AE1F-518D24309DB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60" name="Oval 59">
                <a:extLst>
                  <a:ext uri="{FF2B5EF4-FFF2-40B4-BE49-F238E27FC236}">
                    <a16:creationId xmlns:a16="http://schemas.microsoft.com/office/drawing/2014/main" id="{4A3B3ED4-CA84-F34B-B712-7BA5E4136F04}"/>
                  </a:ext>
                </a:extLst>
              </p:cNvPr>
              <p:cNvSpPr/>
              <p:nvPr/>
            </p:nvSpPr>
            <p:spPr>
              <a:xfrm>
                <a:off x="4196235" y="418363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61" name="Straight Arrow Connector 60">
                <a:extLst>
                  <a:ext uri="{FF2B5EF4-FFF2-40B4-BE49-F238E27FC236}">
                    <a16:creationId xmlns:a16="http://schemas.microsoft.com/office/drawing/2014/main" id="{5D9D9E88-7BDD-9C4B-9DA2-6D831B08C3F8}"/>
                  </a:ext>
                </a:extLst>
              </p:cNvPr>
              <p:cNvCxnSpPr>
                <a:endCxn id="5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57BF719-D49A-DE40-8419-59E2DE857ED0}"/>
                  </a:ext>
                </a:extLst>
              </p:cNvPr>
              <p:cNvCxnSpPr>
                <a:cxnSpLocks/>
                <a:stCxn id="56" idx="6"/>
                <a:endCxn id="5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B9F2C8B-6FDB-0D49-A3DA-1FB4ED6584AE}"/>
                  </a:ext>
                </a:extLst>
              </p:cNvPr>
              <p:cNvCxnSpPr>
                <a:cxnSpLocks/>
                <a:stCxn id="57" idx="3"/>
                <a:endCxn id="58"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B1DC6DE-0513-0B4A-B168-42EDB910FD08}"/>
                  </a:ext>
                </a:extLst>
              </p:cNvPr>
              <p:cNvCxnSpPr>
                <a:cxnSpLocks/>
                <a:stCxn id="57" idx="5"/>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4B4613-E81B-AD4D-ABB9-147710219AC1}"/>
                  </a:ext>
                </a:extLst>
              </p:cNvPr>
              <p:cNvCxnSpPr>
                <a:cxnSpLocks/>
                <a:stCxn id="58" idx="6"/>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B2A7C1F4-439A-864D-B6A9-2E2878FB3D51}"/>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67" name="Straight Arrow Connector 66">
                <a:extLst>
                  <a:ext uri="{FF2B5EF4-FFF2-40B4-BE49-F238E27FC236}">
                    <a16:creationId xmlns:a16="http://schemas.microsoft.com/office/drawing/2014/main" id="{578A5333-7AD7-5E4F-8400-C40647C8111C}"/>
                  </a:ext>
                </a:extLst>
              </p:cNvPr>
              <p:cNvCxnSpPr>
                <a:cxnSpLocks/>
                <a:stCxn id="57" idx="6"/>
                <a:endCxn id="6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8" name="Content Placeholder 2">
              <a:extLst>
                <a:ext uri="{FF2B5EF4-FFF2-40B4-BE49-F238E27FC236}">
                  <a16:creationId xmlns:a16="http://schemas.microsoft.com/office/drawing/2014/main" id="{37E59294-A83E-6C4E-856A-F6DCFCFE5835}"/>
                </a:ext>
              </a:extLst>
            </p:cNvPr>
            <p:cNvSpPr txBox="1">
              <a:spLocks/>
            </p:cNvSpPr>
            <p:nvPr/>
          </p:nvSpPr>
          <p:spPr>
            <a:xfrm>
              <a:off x="5433596" y="3616138"/>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p:cxnSp>
          <p:nvCxnSpPr>
            <p:cNvPr id="69" name="Straight Arrow Connector 68">
              <a:extLst>
                <a:ext uri="{FF2B5EF4-FFF2-40B4-BE49-F238E27FC236}">
                  <a16:creationId xmlns:a16="http://schemas.microsoft.com/office/drawing/2014/main" id="{6F61AF09-C07A-B743-A0BE-6DFAB03F5FA3}"/>
                </a:ext>
              </a:extLst>
            </p:cNvPr>
            <p:cNvCxnSpPr>
              <a:cxnSpLocks/>
              <a:stCxn id="60" idx="6"/>
              <a:endCxn id="43" idx="2"/>
            </p:cNvCxnSpPr>
            <p:nvPr/>
          </p:nvCxnSpPr>
          <p:spPr>
            <a:xfrm flipV="1">
              <a:off x="7669275" y="4373527"/>
              <a:ext cx="1535685" cy="5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id="{D07B569F-8FAC-A943-9CD4-269E317C1BE9}"/>
                    </a:ext>
                  </a:extLst>
                </p:cNvPr>
                <p:cNvSpPr txBox="1">
                  <a:spLocks/>
                </p:cNvSpPr>
                <p:nvPr/>
              </p:nvSpPr>
              <p:spPr>
                <a:xfrm>
                  <a:off x="8283102" y="4359135"/>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72" name="Content Placeholder 2">
                  <a:extLst>
                    <a:ext uri="{FF2B5EF4-FFF2-40B4-BE49-F238E27FC236}">
                      <a16:creationId xmlns:a16="http://schemas.microsoft.com/office/drawing/2014/main" id="{D07B569F-8FAC-A943-9CD4-269E317C1BE9}"/>
                    </a:ext>
                  </a:extLst>
                </p:cNvPr>
                <p:cNvSpPr txBox="1">
                  <a:spLocks noRot="1" noChangeAspect="1" noMove="1" noResize="1" noEditPoints="1" noAdjustHandles="1" noChangeArrowheads="1" noChangeShapeType="1" noTextEdit="1"/>
                </p:cNvSpPr>
                <p:nvPr/>
              </p:nvSpPr>
              <p:spPr>
                <a:xfrm>
                  <a:off x="8283102" y="4359135"/>
                  <a:ext cx="316689" cy="307137"/>
                </a:xfrm>
                <a:prstGeom prst="rect">
                  <a:avLst/>
                </a:prstGeom>
                <a:blipFill>
                  <a:blip r:embed="rId3"/>
                  <a:stretch>
                    <a:fillRect/>
                  </a:stretch>
                </a:blipFill>
                <a:ln>
                  <a:noFill/>
                </a:ln>
              </p:spPr>
              <p:txBody>
                <a:bodyPr/>
                <a:lstStyle/>
                <a:p>
                  <a:r>
                    <a:rPr lang="en-US">
                      <a:noFill/>
                    </a:rPr>
                    <a:t> </a:t>
                  </a:r>
                </a:p>
              </p:txBody>
            </p:sp>
          </mc:Fallback>
        </mc:AlternateContent>
      </p:grpSp>
      <p:sp>
        <p:nvSpPr>
          <p:cNvPr id="73" name="Content Placeholder 2">
            <a:extLst>
              <a:ext uri="{FF2B5EF4-FFF2-40B4-BE49-F238E27FC236}">
                <a16:creationId xmlns:a16="http://schemas.microsoft.com/office/drawing/2014/main" id="{A3193800-024C-F442-A067-E18F7E681693}"/>
              </a:ext>
            </a:extLst>
          </p:cNvPr>
          <p:cNvSpPr txBox="1">
            <a:spLocks/>
          </p:cNvSpPr>
          <p:nvPr/>
        </p:nvSpPr>
        <p:spPr>
          <a:xfrm>
            <a:off x="5185865" y="5896466"/>
            <a:ext cx="6626519" cy="461973"/>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an epsilon transition from every final state in M1 to every start state in M2</a:t>
            </a:r>
          </a:p>
        </p:txBody>
      </p:sp>
    </p:spTree>
    <p:extLst>
      <p:ext uri="{BB962C8B-B14F-4D97-AF65-F5344CB8AC3E}">
        <p14:creationId xmlns:p14="http://schemas.microsoft.com/office/powerpoint/2010/main" val="425262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2182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46C23F3-EF87-0C47-92CB-754131E08F94}"/>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is regular, then A* is regular</a:t>
            </a:r>
          </a:p>
        </p:txBody>
      </p:sp>
      <p:cxnSp>
        <p:nvCxnSpPr>
          <p:cNvPr id="9" name="Straight Connector 8">
            <a:extLst>
              <a:ext uri="{FF2B5EF4-FFF2-40B4-BE49-F238E27FC236}">
                <a16:creationId xmlns:a16="http://schemas.microsoft.com/office/drawing/2014/main" id="{F4C96460-0B8F-1042-A7FD-24835BEBC157}"/>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D0B7978A-3A43-1B48-A38A-5AD68287C495}"/>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 for A (see left), construct a machine that accepts A * (right)</a:t>
            </a:r>
          </a:p>
        </p:txBody>
      </p:sp>
      <p:sp>
        <p:nvSpPr>
          <p:cNvPr id="11" name="Content Placeholder 2">
            <a:extLst>
              <a:ext uri="{FF2B5EF4-FFF2-40B4-BE49-F238E27FC236}">
                <a16:creationId xmlns:a16="http://schemas.microsoft.com/office/drawing/2014/main" id="{476AF7B1-87AC-974E-946A-D54F99402FAD}"/>
              </a:ext>
            </a:extLst>
          </p:cNvPr>
          <p:cNvSpPr txBox="1">
            <a:spLocks/>
          </p:cNvSpPr>
          <p:nvPr/>
        </p:nvSpPr>
        <p:spPr>
          <a:xfrm>
            <a:off x="725774" y="3815726"/>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41" name="Right Arrow 40">
            <a:extLst>
              <a:ext uri="{FF2B5EF4-FFF2-40B4-BE49-F238E27FC236}">
                <a16:creationId xmlns:a16="http://schemas.microsoft.com/office/drawing/2014/main" id="{7C76A195-7DA1-CE43-B659-846ACC48AA68}"/>
              </a:ext>
            </a:extLst>
          </p:cNvPr>
          <p:cNvSpPr/>
          <p:nvPr/>
        </p:nvSpPr>
        <p:spPr>
          <a:xfrm>
            <a:off x="4696686" y="4339244"/>
            <a:ext cx="1086590"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ontent Placeholder 2">
            <a:extLst>
              <a:ext uri="{FF2B5EF4-FFF2-40B4-BE49-F238E27FC236}">
                <a16:creationId xmlns:a16="http://schemas.microsoft.com/office/drawing/2014/main" id="{C014A93F-556D-3042-BDAA-9876B2A0496C}"/>
              </a:ext>
            </a:extLst>
          </p:cNvPr>
          <p:cNvSpPr txBox="1">
            <a:spLocks/>
          </p:cNvSpPr>
          <p:nvPr/>
        </p:nvSpPr>
        <p:spPr>
          <a:xfrm>
            <a:off x="5185865" y="5896466"/>
            <a:ext cx="6626519" cy="828530"/>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new start state (to handl</a:t>
            </a:r>
            <a:r>
              <a:rPr lang="en-US" sz="1400" i="1" dirty="0"/>
              <a:t>e empty string case), then run M1 as before. Anytime we hit a final state of M1, epsilon transition to M1’s old start state (because a new string in language A might be coming up next)</a:t>
            </a:r>
            <a:endParaRPr lang="en-US" sz="1400" i="1" dirty="0">
              <a:solidFill>
                <a:schemeClr val="tx1"/>
              </a:solidFill>
            </a:endParaRPr>
          </a:p>
        </p:txBody>
      </p:sp>
      <p:grpSp>
        <p:nvGrpSpPr>
          <p:cNvPr id="4" name="Group 3">
            <a:extLst>
              <a:ext uri="{FF2B5EF4-FFF2-40B4-BE49-F238E27FC236}">
                <a16:creationId xmlns:a16="http://schemas.microsoft.com/office/drawing/2014/main" id="{C12075FA-15A0-D343-8969-BC0D1DC4BE16}"/>
              </a:ext>
            </a:extLst>
          </p:cNvPr>
          <p:cNvGrpSpPr/>
          <p:nvPr/>
        </p:nvGrpSpPr>
        <p:grpSpPr>
          <a:xfrm>
            <a:off x="1961798" y="3815726"/>
            <a:ext cx="2601247" cy="1329853"/>
            <a:chOff x="1961798" y="3815726"/>
            <a:chExt cx="2601247" cy="1329853"/>
          </a:xfrm>
        </p:grpSpPr>
        <p:grpSp>
          <p:nvGrpSpPr>
            <p:cNvPr id="14" name="Group 13">
              <a:extLst>
                <a:ext uri="{FF2B5EF4-FFF2-40B4-BE49-F238E27FC236}">
                  <a16:creationId xmlns:a16="http://schemas.microsoft.com/office/drawing/2014/main" id="{D39B8217-8224-7E46-8EF2-A761246BBE8E}"/>
                </a:ext>
              </a:extLst>
            </p:cNvPr>
            <p:cNvGrpSpPr/>
            <p:nvPr/>
          </p:nvGrpSpPr>
          <p:grpSpPr>
            <a:xfrm>
              <a:off x="1961798" y="3815726"/>
              <a:ext cx="2601247" cy="1329853"/>
              <a:chOff x="2377439" y="3441652"/>
              <a:chExt cx="2601247" cy="1329853"/>
            </a:xfrm>
          </p:grpSpPr>
          <p:sp>
            <p:nvSpPr>
              <p:cNvPr id="15" name="Rectangle 14">
                <a:extLst>
                  <a:ext uri="{FF2B5EF4-FFF2-40B4-BE49-F238E27FC236}">
                    <a16:creationId xmlns:a16="http://schemas.microsoft.com/office/drawing/2014/main" id="{F92A8DA6-0324-894C-9F77-909602E88988}"/>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FA7417F-8A63-5B42-B8B0-B74B892CFB0B}"/>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7" name="Oval 16">
                <a:extLst>
                  <a:ext uri="{FF2B5EF4-FFF2-40B4-BE49-F238E27FC236}">
                    <a16:creationId xmlns:a16="http://schemas.microsoft.com/office/drawing/2014/main" id="{59767E83-B9EA-1C44-AA15-A035B7E6F36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9" name="Oval 18">
                <a:extLst>
                  <a:ext uri="{FF2B5EF4-FFF2-40B4-BE49-F238E27FC236}">
                    <a16:creationId xmlns:a16="http://schemas.microsoft.com/office/drawing/2014/main" id="{1E733ECE-2EA2-394A-B171-18781D350ED9}"/>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20" name="Oval 19">
                <a:extLst>
                  <a:ext uri="{FF2B5EF4-FFF2-40B4-BE49-F238E27FC236}">
                    <a16:creationId xmlns:a16="http://schemas.microsoft.com/office/drawing/2014/main" id="{AE6DBFA0-84CA-1C4B-B672-F4C731EB0938}"/>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1" name="Straight Arrow Connector 20">
                <a:extLst>
                  <a:ext uri="{FF2B5EF4-FFF2-40B4-BE49-F238E27FC236}">
                    <a16:creationId xmlns:a16="http://schemas.microsoft.com/office/drawing/2014/main" id="{34B27017-A7A5-8946-8D20-7923DE9EA4D7}"/>
                  </a:ext>
                </a:extLst>
              </p:cNvPr>
              <p:cNvCxnSpPr>
                <a:endCxn id="1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F63BFE-6AD9-544B-83CF-860AF2C4DA49}"/>
                  </a:ext>
                </a:extLst>
              </p:cNvPr>
              <p:cNvCxnSpPr>
                <a:cxnSpLocks/>
                <a:stCxn id="16" idx="6"/>
                <a:endCxn id="1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234D32-D9BD-414A-89E7-16216544F5D5}"/>
                  </a:ext>
                </a:extLst>
              </p:cNvPr>
              <p:cNvCxnSpPr>
                <a:cxnSpLocks/>
                <a:stCxn id="17" idx="3"/>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C7264E-22FE-9843-8770-41C355707355}"/>
                  </a:ext>
                </a:extLst>
              </p:cNvPr>
              <p:cNvCxnSpPr>
                <a:cxnSpLocks/>
                <a:stCxn id="17" idx="5"/>
                <a:endCxn id="19"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510554-30C9-014D-843A-0A47EFBF1B8A}"/>
                  </a:ext>
                </a:extLst>
              </p:cNvPr>
              <p:cNvCxnSpPr>
                <a:cxnSpLocks/>
                <a:endCxn id="19"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67FC2D7-D18C-4741-B7BC-47C6B516A2FA}"/>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7" name="Straight Arrow Connector 26">
                <a:extLst>
                  <a:ext uri="{FF2B5EF4-FFF2-40B4-BE49-F238E27FC236}">
                    <a16:creationId xmlns:a16="http://schemas.microsoft.com/office/drawing/2014/main" id="{6BB9256B-6DA4-6247-946F-1BC9D0589465}"/>
                  </a:ext>
                </a:extLst>
              </p:cNvPr>
              <p:cNvCxnSpPr>
                <a:cxnSpLocks/>
                <a:stCxn id="17" idx="6"/>
                <a:endCxn id="2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EF7EE425-8CA9-DB40-AD88-3CFD7F4D513B}"/>
                </a:ext>
              </a:extLst>
            </p:cNvPr>
            <p:cNvSpPr/>
            <p:nvPr/>
          </p:nvSpPr>
          <p:spPr>
            <a:xfrm>
              <a:off x="2593601" y="4540710"/>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3" name="Oval 72">
              <a:extLst>
                <a:ext uri="{FF2B5EF4-FFF2-40B4-BE49-F238E27FC236}">
                  <a16:creationId xmlns:a16="http://schemas.microsoft.com/office/drawing/2014/main" id="{210DB794-648D-AC46-A207-78DD14FB1241}"/>
                </a:ext>
              </a:extLst>
            </p:cNvPr>
            <p:cNvSpPr/>
            <p:nvPr/>
          </p:nvSpPr>
          <p:spPr>
            <a:xfrm>
              <a:off x="2643158" y="4581954"/>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grpSp>
      <p:grpSp>
        <p:nvGrpSpPr>
          <p:cNvPr id="101" name="Group 100">
            <a:extLst>
              <a:ext uri="{FF2B5EF4-FFF2-40B4-BE49-F238E27FC236}">
                <a16:creationId xmlns:a16="http://schemas.microsoft.com/office/drawing/2014/main" id="{8DE1A778-7C8E-624D-A578-61F30662847A}"/>
              </a:ext>
            </a:extLst>
          </p:cNvPr>
          <p:cNvGrpSpPr/>
          <p:nvPr/>
        </p:nvGrpSpPr>
        <p:grpSpPr>
          <a:xfrm>
            <a:off x="5963260" y="3484079"/>
            <a:ext cx="4139417" cy="2297856"/>
            <a:chOff x="5963260" y="3562877"/>
            <a:chExt cx="4139417" cy="2297856"/>
          </a:xfrm>
        </p:grpSpPr>
        <p:sp>
          <p:nvSpPr>
            <p:cNvPr id="7" name="Rectangle 6">
              <a:extLst>
                <a:ext uri="{FF2B5EF4-FFF2-40B4-BE49-F238E27FC236}">
                  <a16:creationId xmlns:a16="http://schemas.microsoft.com/office/drawing/2014/main" id="{99E85EDB-5D0F-EE44-A380-99EC0A642451}"/>
                </a:ext>
              </a:extLst>
            </p:cNvPr>
            <p:cNvSpPr/>
            <p:nvPr/>
          </p:nvSpPr>
          <p:spPr>
            <a:xfrm>
              <a:off x="5963260" y="3562877"/>
              <a:ext cx="4139417"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ontent Placeholder 2">
              <a:extLst>
                <a:ext uri="{FF2B5EF4-FFF2-40B4-BE49-F238E27FC236}">
                  <a16:creationId xmlns:a16="http://schemas.microsoft.com/office/drawing/2014/main" id="{2731A497-A167-004B-A2E9-08706687D380}"/>
                </a:ext>
              </a:extLst>
            </p:cNvPr>
            <p:cNvSpPr txBox="1">
              <a:spLocks/>
            </p:cNvSpPr>
            <p:nvPr/>
          </p:nvSpPr>
          <p:spPr>
            <a:xfrm>
              <a:off x="6156803" y="3572791"/>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2387FFD7-8BF8-194C-8B25-83C5E3FE9785}"/>
                    </a:ext>
                  </a:extLst>
                </p:cNvPr>
                <p:cNvSpPr txBox="1">
                  <a:spLocks/>
                </p:cNvSpPr>
                <p:nvPr/>
              </p:nvSpPr>
              <p:spPr>
                <a:xfrm>
                  <a:off x="6811451" y="427481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69" name="Content Placeholder 2">
                  <a:extLst>
                    <a:ext uri="{FF2B5EF4-FFF2-40B4-BE49-F238E27FC236}">
                      <a16:creationId xmlns:a16="http://schemas.microsoft.com/office/drawing/2014/main" id="{2387FFD7-8BF8-194C-8B25-83C5E3FE9785}"/>
                    </a:ext>
                  </a:extLst>
                </p:cNvPr>
                <p:cNvSpPr txBox="1">
                  <a:spLocks noRot="1" noChangeAspect="1" noMove="1" noResize="1" noEditPoints="1" noAdjustHandles="1" noChangeArrowheads="1" noChangeShapeType="1" noTextEdit="1"/>
                </p:cNvSpPr>
                <p:nvPr/>
              </p:nvSpPr>
              <p:spPr>
                <a:xfrm>
                  <a:off x="6811451" y="4274817"/>
                  <a:ext cx="316689" cy="307137"/>
                </a:xfrm>
                <a:prstGeom prst="rect">
                  <a:avLst/>
                </a:prstGeom>
                <a:blipFill>
                  <a:blip r:embed="rId3"/>
                  <a:stretch>
                    <a:fillRect/>
                  </a:stretch>
                </a:blipFill>
                <a:ln>
                  <a:noFill/>
                </a:ln>
              </p:spPr>
              <p:txBody>
                <a:bodyPr/>
                <a:lstStyle/>
                <a:p>
                  <a:r>
                    <a:rPr lang="en-US">
                      <a:noFill/>
                    </a:rPr>
                    <a:t> </a:t>
                  </a:r>
                </a:p>
              </p:txBody>
            </p:sp>
          </mc:Fallback>
        </mc:AlternateContent>
        <p:sp>
          <p:nvSpPr>
            <p:cNvPr id="78" name="Rectangle 77">
              <a:extLst>
                <a:ext uri="{FF2B5EF4-FFF2-40B4-BE49-F238E27FC236}">
                  <a16:creationId xmlns:a16="http://schemas.microsoft.com/office/drawing/2014/main" id="{B1250EF0-B0EC-134D-BA3E-4E0DEA8D642B}"/>
                </a:ext>
              </a:extLst>
            </p:cNvPr>
            <p:cNvSpPr/>
            <p:nvPr/>
          </p:nvSpPr>
          <p:spPr>
            <a:xfrm>
              <a:off x="7343843" y="415511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372FB73-B200-8749-A7AC-6C3ED7FF647D}"/>
                </a:ext>
              </a:extLst>
            </p:cNvPr>
            <p:cNvSpPr/>
            <p:nvPr/>
          </p:nvSpPr>
          <p:spPr>
            <a:xfrm>
              <a:off x="7576600"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0" name="Oval 79">
              <a:extLst>
                <a:ext uri="{FF2B5EF4-FFF2-40B4-BE49-F238E27FC236}">
                  <a16:creationId xmlns:a16="http://schemas.microsoft.com/office/drawing/2014/main" id="{5D39B8AC-666F-954C-8C30-A5C49B459692}"/>
                </a:ext>
              </a:extLst>
            </p:cNvPr>
            <p:cNvSpPr/>
            <p:nvPr/>
          </p:nvSpPr>
          <p:spPr>
            <a:xfrm>
              <a:off x="8540557"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1" name="Oval 80">
              <a:extLst>
                <a:ext uri="{FF2B5EF4-FFF2-40B4-BE49-F238E27FC236}">
                  <a16:creationId xmlns:a16="http://schemas.microsoft.com/office/drawing/2014/main" id="{59794DC8-07F9-DF43-8DC4-8AF2BB7FC750}"/>
                </a:ext>
              </a:extLst>
            </p:cNvPr>
            <p:cNvSpPr/>
            <p:nvPr/>
          </p:nvSpPr>
          <p:spPr>
            <a:xfrm>
              <a:off x="9168680" y="486158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2" name="Oval 81">
              <a:extLst>
                <a:ext uri="{FF2B5EF4-FFF2-40B4-BE49-F238E27FC236}">
                  <a16:creationId xmlns:a16="http://schemas.microsoft.com/office/drawing/2014/main" id="{D0B6236F-640F-8F4F-986B-E8215E21BC06}"/>
                </a:ext>
              </a:extLst>
            </p:cNvPr>
            <p:cNvSpPr/>
            <p:nvPr/>
          </p:nvSpPr>
          <p:spPr>
            <a:xfrm>
              <a:off x="9218237" y="490282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3" name="Straight Arrow Connector 82">
              <a:extLst>
                <a:ext uri="{FF2B5EF4-FFF2-40B4-BE49-F238E27FC236}">
                  <a16:creationId xmlns:a16="http://schemas.microsoft.com/office/drawing/2014/main" id="{51DC0150-AB36-C641-9DDD-3D9E47724255}"/>
                </a:ext>
              </a:extLst>
            </p:cNvPr>
            <p:cNvCxnSpPr>
              <a:cxnSpLocks/>
              <a:stCxn id="90" idx="6"/>
              <a:endCxn id="79" idx="2"/>
            </p:cNvCxnSpPr>
            <p:nvPr/>
          </p:nvCxnSpPr>
          <p:spPr>
            <a:xfrm>
              <a:off x="6575789" y="4570588"/>
              <a:ext cx="1000811" cy="1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F93637C-1CDA-6841-A68A-33CD0492859C}"/>
                </a:ext>
              </a:extLst>
            </p:cNvPr>
            <p:cNvCxnSpPr>
              <a:cxnSpLocks/>
              <a:stCxn id="79" idx="6"/>
              <a:endCxn id="80" idx="2"/>
            </p:cNvCxnSpPr>
            <p:nvPr/>
          </p:nvCxnSpPr>
          <p:spPr>
            <a:xfrm>
              <a:off x="8017175" y="457170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5D5DABD-CA2D-4744-9891-1B9D1B05ED63}"/>
                </a:ext>
              </a:extLst>
            </p:cNvPr>
            <p:cNvCxnSpPr>
              <a:cxnSpLocks/>
              <a:stCxn id="80" idx="3"/>
            </p:cNvCxnSpPr>
            <p:nvPr/>
          </p:nvCxnSpPr>
          <p:spPr>
            <a:xfrm flipH="1">
              <a:off x="8425840" y="472747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6264F4-A769-8D4A-8356-3BF9A100CE4E}"/>
                </a:ext>
              </a:extLst>
            </p:cNvPr>
            <p:cNvCxnSpPr>
              <a:cxnSpLocks/>
              <a:stCxn id="80" idx="5"/>
              <a:endCxn id="81" idx="1"/>
            </p:cNvCxnSpPr>
            <p:nvPr/>
          </p:nvCxnSpPr>
          <p:spPr>
            <a:xfrm>
              <a:off x="8916611" y="472747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7D6AC56-1A6A-A342-9D3E-90B547B173A7}"/>
                </a:ext>
              </a:extLst>
            </p:cNvPr>
            <p:cNvCxnSpPr>
              <a:cxnSpLocks/>
              <a:endCxn id="81" idx="2"/>
            </p:cNvCxnSpPr>
            <p:nvPr/>
          </p:nvCxnSpPr>
          <p:spPr>
            <a:xfrm>
              <a:off x="8490361" y="512311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Content Placeholder 2">
              <a:extLst>
                <a:ext uri="{FF2B5EF4-FFF2-40B4-BE49-F238E27FC236}">
                  <a16:creationId xmlns:a16="http://schemas.microsoft.com/office/drawing/2014/main" id="{2C08F624-0C5D-D745-9961-6B3D6F026343}"/>
                </a:ext>
              </a:extLst>
            </p:cNvPr>
            <p:cNvSpPr txBox="1">
              <a:spLocks/>
            </p:cNvSpPr>
            <p:nvPr/>
          </p:nvSpPr>
          <p:spPr>
            <a:xfrm>
              <a:off x="9417390" y="429052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89" name="Straight Arrow Connector 88">
              <a:extLst>
                <a:ext uri="{FF2B5EF4-FFF2-40B4-BE49-F238E27FC236}">
                  <a16:creationId xmlns:a16="http://schemas.microsoft.com/office/drawing/2014/main" id="{71DC57C4-A610-3F46-960C-C22F4116D94D}"/>
                </a:ext>
              </a:extLst>
            </p:cNvPr>
            <p:cNvCxnSpPr>
              <a:cxnSpLocks/>
              <a:stCxn id="80" idx="6"/>
              <a:endCxn id="88" idx="1"/>
            </p:cNvCxnSpPr>
            <p:nvPr/>
          </p:nvCxnSpPr>
          <p:spPr>
            <a:xfrm flipV="1">
              <a:off x="8981132" y="446752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284FD4BD-73EC-C246-92DC-81A08B0D0745}"/>
                </a:ext>
              </a:extLst>
            </p:cNvPr>
            <p:cNvSpPr/>
            <p:nvPr/>
          </p:nvSpPr>
          <p:spPr>
            <a:xfrm>
              <a:off x="7975646" y="4880096"/>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7" name="Oval 76">
              <a:extLst>
                <a:ext uri="{FF2B5EF4-FFF2-40B4-BE49-F238E27FC236}">
                  <a16:creationId xmlns:a16="http://schemas.microsoft.com/office/drawing/2014/main" id="{69989B7F-7157-8242-B991-727EA215F142}"/>
                </a:ext>
              </a:extLst>
            </p:cNvPr>
            <p:cNvSpPr/>
            <p:nvPr/>
          </p:nvSpPr>
          <p:spPr>
            <a:xfrm>
              <a:off x="8025203" y="4921340"/>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90" name="Oval 89">
              <a:extLst>
                <a:ext uri="{FF2B5EF4-FFF2-40B4-BE49-F238E27FC236}">
                  <a16:creationId xmlns:a16="http://schemas.microsoft.com/office/drawing/2014/main" id="{CD2BBC65-9AB1-5B4A-B2FA-B41AAE61E0F2}"/>
                </a:ext>
              </a:extLst>
            </p:cNvPr>
            <p:cNvSpPr/>
            <p:nvPr/>
          </p:nvSpPr>
          <p:spPr>
            <a:xfrm>
              <a:off x="6049636" y="4307511"/>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1" name="Oval 90">
              <a:extLst>
                <a:ext uri="{FF2B5EF4-FFF2-40B4-BE49-F238E27FC236}">
                  <a16:creationId xmlns:a16="http://schemas.microsoft.com/office/drawing/2014/main" id="{CDEB4299-4186-3949-98B3-DF6A75CE282F}"/>
                </a:ext>
              </a:extLst>
            </p:cNvPr>
            <p:cNvSpPr/>
            <p:nvPr/>
          </p:nvSpPr>
          <p:spPr>
            <a:xfrm>
              <a:off x="6099193" y="4348755"/>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p:cxnSp>
          <p:nvCxnSpPr>
            <p:cNvPr id="94" name="Elbow Connector 93">
              <a:extLst>
                <a:ext uri="{FF2B5EF4-FFF2-40B4-BE49-F238E27FC236}">
                  <a16:creationId xmlns:a16="http://schemas.microsoft.com/office/drawing/2014/main" id="{E2304241-5D39-F046-9266-586AF3443E65}"/>
                </a:ext>
              </a:extLst>
            </p:cNvPr>
            <p:cNvCxnSpPr>
              <a:cxnSpLocks/>
              <a:stCxn id="76" idx="4"/>
              <a:endCxn id="79" idx="3"/>
            </p:cNvCxnSpPr>
            <p:nvPr/>
          </p:nvCxnSpPr>
          <p:spPr>
            <a:xfrm rot="5400000" flipH="1">
              <a:off x="7600534" y="4768060"/>
              <a:ext cx="678776" cy="597602"/>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22DD8F1B-43F5-3C45-A500-38DD31B5CC6D}"/>
                </a:ext>
              </a:extLst>
            </p:cNvPr>
            <p:cNvCxnSpPr>
              <a:cxnSpLocks/>
              <a:stCxn id="81" idx="4"/>
              <a:endCxn id="79" idx="4"/>
            </p:cNvCxnSpPr>
            <p:nvPr/>
          </p:nvCxnSpPr>
          <p:spPr>
            <a:xfrm rot="5400000" flipH="1">
              <a:off x="8316451" y="4272432"/>
              <a:ext cx="595743" cy="1634869"/>
            </a:xfrm>
            <a:prstGeom prst="bentConnector3">
              <a:avLst>
                <a:gd name="adj1" fmla="val -3837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7541B19C-5F05-1C42-AFE7-222135CE1931}"/>
                    </a:ext>
                  </a:extLst>
                </p:cNvPr>
                <p:cNvSpPr txBox="1">
                  <a:spLocks/>
                </p:cNvSpPr>
                <p:nvPr/>
              </p:nvSpPr>
              <p:spPr>
                <a:xfrm>
                  <a:off x="8829520" y="5508396"/>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99" name="Content Placeholder 2">
                  <a:extLst>
                    <a:ext uri="{FF2B5EF4-FFF2-40B4-BE49-F238E27FC236}">
                      <a16:creationId xmlns:a16="http://schemas.microsoft.com/office/drawing/2014/main" id="{7541B19C-5F05-1C42-AFE7-222135CE1931}"/>
                    </a:ext>
                  </a:extLst>
                </p:cNvPr>
                <p:cNvSpPr txBox="1">
                  <a:spLocks noRot="1" noChangeAspect="1" noMove="1" noResize="1" noEditPoints="1" noAdjustHandles="1" noChangeArrowheads="1" noChangeShapeType="1" noTextEdit="1"/>
                </p:cNvSpPr>
                <p:nvPr/>
              </p:nvSpPr>
              <p:spPr>
                <a:xfrm>
                  <a:off x="8829520" y="5508396"/>
                  <a:ext cx="316689" cy="30713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327F7C63-4C37-4D47-91E3-00094B714AED}"/>
                    </a:ext>
                  </a:extLst>
                </p:cNvPr>
                <p:cNvSpPr txBox="1">
                  <a:spLocks/>
                </p:cNvSpPr>
                <p:nvPr/>
              </p:nvSpPr>
              <p:spPr>
                <a:xfrm>
                  <a:off x="7781577" y="553460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00" name="Content Placeholder 2">
                  <a:extLst>
                    <a:ext uri="{FF2B5EF4-FFF2-40B4-BE49-F238E27FC236}">
                      <a16:creationId xmlns:a16="http://schemas.microsoft.com/office/drawing/2014/main" id="{327F7C63-4C37-4D47-91E3-00094B714AED}"/>
                    </a:ext>
                  </a:extLst>
                </p:cNvPr>
                <p:cNvSpPr txBox="1">
                  <a:spLocks noRot="1" noChangeAspect="1" noMove="1" noResize="1" noEditPoints="1" noAdjustHandles="1" noChangeArrowheads="1" noChangeShapeType="1" noTextEdit="1"/>
                </p:cNvSpPr>
                <p:nvPr/>
              </p:nvSpPr>
              <p:spPr>
                <a:xfrm>
                  <a:off x="7781577" y="5534607"/>
                  <a:ext cx="316689" cy="307137"/>
                </a:xfrm>
                <a:prstGeom prst="rect">
                  <a:avLst/>
                </a:prstGeom>
                <a:blipFill>
                  <a:blip r:embed="rId5"/>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46161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Languages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 regular language is any language for which an NFA or DFA exists that recognizes it.</a:t>
            </a:r>
          </a:p>
          <a:p>
            <a:pPr marL="342900" indent="-342900" algn="ctr">
              <a:buFont typeface="Arial" panose="020B0604020202020204" pitchFamily="34" charset="0"/>
              <a:buAutoNum type="arabicPeriod"/>
            </a:pPr>
            <a:r>
              <a:rPr lang="en-US" sz="1800" i="1" dirty="0"/>
              <a:t>Regular languages are closed under Union, Concatenation, and Star (What does this mean for building up regular languages from smaller ones?)</a:t>
            </a:r>
            <a:endParaRPr lang="en-US" sz="1800" i="1" dirty="0">
              <a:solidFill>
                <a:schemeClr val="tx1"/>
              </a:solidFill>
            </a:endParaRPr>
          </a:p>
        </p:txBody>
      </p:sp>
    </p:spTree>
    <p:extLst>
      <p:ext uri="{BB962C8B-B14F-4D97-AF65-F5344CB8AC3E}">
        <p14:creationId xmlns:p14="http://schemas.microsoft.com/office/powerpoint/2010/main" val="3860664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3: Regular Expressions and Non-Regular Languages</a:t>
            </a:r>
          </a:p>
        </p:txBody>
      </p:sp>
    </p:spTree>
    <p:extLst>
      <p:ext uri="{BB962C8B-B14F-4D97-AF65-F5344CB8AC3E}">
        <p14:creationId xmlns:p14="http://schemas.microsoft.com/office/powerpoint/2010/main" val="248217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2: Finite Automata And Regular Languages</a:t>
            </a:r>
          </a:p>
        </p:txBody>
      </p:sp>
    </p:spTree>
    <p:extLst>
      <p:ext uri="{BB962C8B-B14F-4D97-AF65-F5344CB8AC3E}">
        <p14:creationId xmlns:p14="http://schemas.microsoft.com/office/powerpoint/2010/main" val="16323470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NFA and DFAs both recognize regular languages. How can we succinctly express regular languages using more natural expressions?</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prove that this new notation for expressing regular languages is in fact complete and sound?</a:t>
            </a:r>
          </a:p>
        </p:txBody>
      </p:sp>
    </p:spTree>
    <p:extLst>
      <p:ext uri="{BB962C8B-B14F-4D97-AF65-F5344CB8AC3E}">
        <p14:creationId xmlns:p14="http://schemas.microsoft.com/office/powerpoint/2010/main" val="1937000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5344719" y="2210366"/>
                <a:ext cx="1636174" cy="503927"/>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5+3</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4</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5344719" y="2210366"/>
                <a:ext cx="1636174" cy="503927"/>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1954923" y="1402457"/>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In arithmetic, we have operations that allow us to build up larger items in a set from smaller ones. One example: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5344719" y="3975433"/>
                <a:ext cx="1636174"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0∪1</m:t>
                          </m:r>
                        </m:e>
                      </m:d>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5344719" y="3975433"/>
                <a:ext cx="1636174" cy="503927"/>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1954923" y="3167524"/>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Because of the closure properties we just proved, we should be able to build up regular languages in a similar way. These expressions are called regular expressions.</a:t>
            </a:r>
          </a:p>
        </p:txBody>
      </p:sp>
      <p:sp>
        <p:nvSpPr>
          <p:cNvPr id="9" name="Content Placeholder 2">
            <a:extLst>
              <a:ext uri="{FF2B5EF4-FFF2-40B4-BE49-F238E27FC236}">
                <a16:creationId xmlns:a16="http://schemas.microsoft.com/office/drawing/2014/main" id="{5F998A01-948B-9548-9C5B-2656510B4D46}"/>
              </a:ext>
            </a:extLst>
          </p:cNvPr>
          <p:cNvSpPr txBox="1">
            <a:spLocks/>
          </p:cNvSpPr>
          <p:nvPr/>
        </p:nvSpPr>
        <p:spPr>
          <a:xfrm>
            <a:off x="7922647" y="5311832"/>
            <a:ext cx="2359992" cy="1238307"/>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is the language of binary strings that start with a 0 or 1 and then end in any number of 0s</a:t>
            </a:r>
          </a:p>
        </p:txBody>
      </p:sp>
      <p:cxnSp>
        <p:nvCxnSpPr>
          <p:cNvPr id="10" name="Straight Connector 9">
            <a:extLst>
              <a:ext uri="{FF2B5EF4-FFF2-40B4-BE49-F238E27FC236}">
                <a16:creationId xmlns:a16="http://schemas.microsoft.com/office/drawing/2014/main" id="{A76B8252-3CC5-F04B-973E-DFBEFD7E7B8D}"/>
              </a:ext>
            </a:extLst>
          </p:cNvPr>
          <p:cNvCxnSpPr>
            <a:cxnSpLocks/>
          </p:cNvCxnSpPr>
          <p:nvPr/>
        </p:nvCxnSpPr>
        <p:spPr>
          <a:xfrm>
            <a:off x="7240385" y="4596938"/>
            <a:ext cx="1047404" cy="7315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488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096079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𝑠𝑖𝑛𝑔𝑙𝑒</m:t>
                      </m:r>
                      <m:r>
                        <a:rPr lang="en-US" sz="1800" b="0" i="1" smtClean="0">
                          <a:latin typeface="Cambria Math" panose="02040503050406030204" pitchFamily="18" charset="0"/>
                        </a:rPr>
                        <m:t> 1}</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𝑎𝑡</m:t>
                      </m:r>
                      <m:r>
                        <a:rPr lang="en-US" sz="1800" b="0" i="1" smtClean="0">
                          <a:latin typeface="Cambria Math" panose="02040503050406030204" pitchFamily="18" charset="0"/>
                        </a:rPr>
                        <m:t> </m:t>
                      </m:r>
                      <m:r>
                        <a:rPr lang="en-US" sz="1800" b="0" i="1" smtClean="0">
                          <a:latin typeface="Cambria Math" panose="02040503050406030204" pitchFamily="18" charset="0"/>
                        </a:rPr>
                        <m:t>𝑙𝑒𝑎𝑠𝑡</m:t>
                      </m:r>
                      <m:r>
                        <a:rPr lang="en-US" sz="1800" b="0" i="1" smtClean="0">
                          <a:latin typeface="Cambria Math" panose="02040503050406030204" pitchFamily="18" charset="0"/>
                        </a:rPr>
                        <m:t> </m:t>
                      </m:r>
                      <m:r>
                        <a:rPr lang="en-US" sz="1800" b="0" i="1" smtClean="0">
                          <a:latin typeface="Cambria Math" panose="02040503050406030204" pitchFamily="18" charset="0"/>
                        </a:rPr>
                        <m:t>𝑜𝑛𝑒</m:t>
                      </m:r>
                      <m:r>
                        <a:rPr lang="en-US" sz="1800" b="0" i="1" smtClean="0">
                          <a:latin typeface="Cambria Math" panose="02040503050406030204" pitchFamily="18" charset="0"/>
                        </a:rPr>
                        <m:t> 1}</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𝑠𝑡𝑟𝑖𝑛𝑔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𝑒𝑣𝑒𝑛</m:t>
                      </m:r>
                      <m:r>
                        <a:rPr lang="en-US" sz="1800" b="0" i="1" smtClean="0">
                          <a:latin typeface="Cambria Math" panose="02040503050406030204" pitchFamily="18" charset="0"/>
                        </a:rPr>
                        <m:t> </m:t>
                      </m:r>
                      <m:r>
                        <a:rPr lang="en-US" sz="1800" b="0" i="1" smtClean="0">
                          <a:latin typeface="Cambria Math" panose="02040503050406030204" pitchFamily="18" charset="0"/>
                        </a:rPr>
                        <m:t>𝑙𝑒𝑛𝑔𝑡h</m:t>
                      </m:r>
                      <m:r>
                        <a:rPr lang="en-US" sz="1800" b="0" i="1" smtClean="0">
                          <a:latin typeface="Cambria Math" panose="02040503050406030204" pitchFamily="18" charset="0"/>
                        </a:rPr>
                        <m:t>}</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𝑠𝑡𝑎𝑟𝑡𝑠</m:t>
                      </m:r>
                      <m:r>
                        <a:rPr lang="en-US" sz="1800" b="0" i="1" smtClean="0">
                          <a:latin typeface="Cambria Math" panose="02040503050406030204" pitchFamily="18" charset="0"/>
                        </a:rPr>
                        <m:t> </m:t>
                      </m:r>
                      <m:r>
                        <a:rPr lang="en-US" sz="1800" b="0" i="1" smtClean="0">
                          <a:latin typeface="Cambria Math" panose="02040503050406030204" pitchFamily="18" charset="0"/>
                        </a:rPr>
                        <m:t>𝑎𝑛𝑑</m:t>
                      </m:r>
                      <m:r>
                        <a:rPr lang="en-US" sz="1800" b="0" i="1" smtClean="0">
                          <a:latin typeface="Cambria Math" panose="02040503050406030204" pitchFamily="18" charset="0"/>
                        </a:rPr>
                        <m:t> </m:t>
                      </m:r>
                      <m:r>
                        <a:rPr lang="en-US" sz="1800" b="0" i="1" smtClean="0">
                          <a:latin typeface="Cambria Math" panose="02040503050406030204" pitchFamily="18" charset="0"/>
                        </a:rPr>
                        <m:t>𝑒𝑛𝑑𝑠</m:t>
                      </m:r>
                      <m:r>
                        <a:rPr lang="en-US" sz="1800" b="0" i="1" smtClean="0">
                          <a:latin typeface="Cambria Math" panose="02040503050406030204" pitchFamily="18" charset="0"/>
                        </a:rPr>
                        <m:t> </m:t>
                      </m:r>
                      <m:r>
                        <a:rPr lang="en-US" sz="1800" b="0" i="1" smtClean="0">
                          <a:latin typeface="Cambria Math" panose="02040503050406030204" pitchFamily="18" charset="0"/>
                        </a:rPr>
                        <m:t>𝑤𝑖𝑡h</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𝑠𝑎𝑚𝑒</m:t>
                      </m:r>
                      <m:r>
                        <a:rPr lang="en-US" sz="1800" b="0" i="1" smtClean="0">
                          <a:latin typeface="Cambria Math" panose="02040503050406030204" pitchFamily="18" charset="0"/>
                        </a:rPr>
                        <m:t> </m:t>
                      </m:r>
                      <m:r>
                        <a:rPr lang="en-US" sz="1800" b="0" i="1" smtClean="0">
                          <a:latin typeface="Cambria Math" panose="02040503050406030204" pitchFamily="18" charset="0"/>
                        </a:rPr>
                        <m:t>𝑐h𝑎𝑟𝑎𝑐𝑡𝑒𝑟</m:t>
                      </m:r>
                      <m:r>
                        <a:rPr lang="en-US" sz="1800" b="0" i="1" smtClean="0">
                          <a:latin typeface="Cambria Math" panose="02040503050406030204" pitchFamily="18" charset="0"/>
                        </a:rPr>
                        <m:t>}</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95383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3436946" y="2069053"/>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3436946" y="2069053"/>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3436947" y="1496291"/>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11" name="Content Placeholder 2">
            <a:extLst>
              <a:ext uri="{FF2B5EF4-FFF2-40B4-BE49-F238E27FC236}">
                <a16:creationId xmlns:a16="http://schemas.microsoft.com/office/drawing/2014/main" id="{0A422FF5-0AB0-D546-9383-D4266661FD9F}"/>
              </a:ext>
            </a:extLst>
          </p:cNvPr>
          <p:cNvSpPr txBox="1">
            <a:spLocks/>
          </p:cNvSpPr>
          <p:nvPr/>
        </p:nvSpPr>
        <p:spPr>
          <a:xfrm>
            <a:off x="279293" y="3490938"/>
            <a:ext cx="2347529" cy="1155469"/>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1-3 are base cases. Regular expression can be one character, epsilon (the set containing only the empty string), or the empty set.</a:t>
            </a:r>
          </a:p>
        </p:txBody>
      </p:sp>
      <p:cxnSp>
        <p:nvCxnSpPr>
          <p:cNvPr id="5" name="Straight Connector 4">
            <a:extLst>
              <a:ext uri="{FF2B5EF4-FFF2-40B4-BE49-F238E27FC236}">
                <a16:creationId xmlns:a16="http://schemas.microsoft.com/office/drawing/2014/main" id="{5F296409-094D-1F4E-BC2B-1C13CBCB12BF}"/>
              </a:ext>
            </a:extLst>
          </p:cNvPr>
          <p:cNvCxnSpPr/>
          <p:nvPr/>
        </p:nvCxnSpPr>
        <p:spPr>
          <a:xfrm flipV="1">
            <a:off x="1961804" y="2793076"/>
            <a:ext cx="1213658" cy="6978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FEC0BB91-14D2-E342-9C56-6729D1DFED5A}"/>
              </a:ext>
            </a:extLst>
          </p:cNvPr>
          <p:cNvSpPr txBox="1">
            <a:spLocks/>
          </p:cNvSpPr>
          <p:nvPr/>
        </p:nvSpPr>
        <p:spPr>
          <a:xfrm>
            <a:off x="7730837" y="5910349"/>
            <a:ext cx="3577244" cy="7089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4-6 use the closed operations to build up larger expressions from smaller ones</a:t>
            </a:r>
          </a:p>
        </p:txBody>
      </p:sp>
      <p:cxnSp>
        <p:nvCxnSpPr>
          <p:cNvPr id="13" name="Straight Connector 12">
            <a:extLst>
              <a:ext uri="{FF2B5EF4-FFF2-40B4-BE49-F238E27FC236}">
                <a16:creationId xmlns:a16="http://schemas.microsoft.com/office/drawing/2014/main" id="{7C115EF1-C68F-D44F-96CF-F45FCD5A4104}"/>
              </a:ext>
            </a:extLst>
          </p:cNvPr>
          <p:cNvCxnSpPr>
            <a:cxnSpLocks/>
          </p:cNvCxnSpPr>
          <p:nvPr/>
        </p:nvCxnSpPr>
        <p:spPr>
          <a:xfrm flipH="1" flipV="1">
            <a:off x="7373389" y="5062655"/>
            <a:ext cx="1390997" cy="84769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173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2276872"/>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2276872"/>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1704110"/>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2643447"/>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Tree>
    <p:extLst>
      <p:ext uri="{BB962C8B-B14F-4D97-AF65-F5344CB8AC3E}">
        <p14:creationId xmlns:p14="http://schemas.microsoft.com/office/powerpoint/2010/main" val="4199453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156197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1561977"/>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989215"/>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1928552"/>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5170521"/>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cxnSp>
        <p:nvCxnSpPr>
          <p:cNvPr id="5" name="Straight Connector 4">
            <a:extLst>
              <a:ext uri="{FF2B5EF4-FFF2-40B4-BE49-F238E27FC236}">
                <a16:creationId xmlns:a16="http://schemas.microsoft.com/office/drawing/2014/main" id="{ABAE5E61-E29E-5341-A9D7-53AAFD6450E8}"/>
              </a:ext>
            </a:extLst>
          </p:cNvPr>
          <p:cNvCxnSpPr>
            <a:cxnSpLocks/>
          </p:cNvCxnSpPr>
          <p:nvPr/>
        </p:nvCxnSpPr>
        <p:spPr>
          <a:xfrm flipV="1">
            <a:off x="6565836" y="3749040"/>
            <a:ext cx="1140062" cy="13134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A3911F4-87F0-C146-80DA-DCAC283749D3}"/>
              </a:ext>
            </a:extLst>
          </p:cNvPr>
          <p:cNvSpPr txBox="1">
            <a:spLocks/>
          </p:cNvSpPr>
          <p:nvPr/>
        </p:nvSpPr>
        <p:spPr>
          <a:xfrm>
            <a:off x="7348497" y="4100951"/>
            <a:ext cx="1338349" cy="781393"/>
          </a:xfrm>
          <a:prstGeom prst="rect">
            <a:avLst/>
          </a:prstGeom>
          <a:noFill/>
          <a:ln>
            <a:noFill/>
          </a:ln>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Here is a formal description of this question</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5918669"/>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Tree>
    <p:extLst>
      <p:ext uri="{BB962C8B-B14F-4D97-AF65-F5344CB8AC3E}">
        <p14:creationId xmlns:p14="http://schemas.microsoft.com/office/powerpoint/2010/main" val="2271905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1163793"/>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1911941"/>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537855" y="3108960"/>
            <a:ext cx="9509556" cy="290114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Overview</a:t>
            </a:r>
            <a:r>
              <a:rPr lang="en-US" sz="1800" i="1" dirty="0"/>
              <a:t>:</a:t>
            </a:r>
            <a:br>
              <a:rPr lang="en-US" sz="1800" i="1" dirty="0"/>
            </a:br>
            <a:br>
              <a:rPr lang="en-US" sz="1800" i="1" dirty="0"/>
            </a:b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a:p>
            <a:pPr marL="0" indent="0">
              <a:buFont typeface="Arial" panose="020B0604020202020204" pitchFamily="34" charset="0"/>
              <a:buNone/>
            </a:pPr>
            <a:endParaRPr lang="en-US" sz="1800" i="1" dirty="0"/>
          </a:p>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Tree>
    <p:extLst>
      <p:ext uri="{BB962C8B-B14F-4D97-AF65-F5344CB8AC3E}">
        <p14:creationId xmlns:p14="http://schemas.microsoft.com/office/powerpoint/2010/main" val="3935645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867891"/>
                <a:ext cx="4123113" cy="29593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Cases 1-3 are the base cases</a:t>
                </a:r>
              </a:p>
              <a:p>
                <a:pPr marL="0" indent="0">
                  <a:buFont typeface="Arial" panose="020B0604020202020204" pitchFamily="34" charset="0"/>
                  <a:buNone/>
                </a:pPr>
                <a:br>
                  <a:rPr lang="en-US" sz="1800" i="1" dirty="0"/>
                </a:br>
                <a:r>
                  <a:rPr lang="en-US" sz="1800" i="1" dirty="0"/>
                  <a:t>Inductive Hypothesis: Assume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expressions and have DFAs</a:t>
                </a:r>
                <a:br>
                  <a:rPr lang="en-US" sz="1800" i="1" dirty="0"/>
                </a:br>
                <a:endParaRPr lang="en-US" sz="1800" i="1" dirty="0"/>
              </a:p>
              <a:p>
                <a:pPr marL="0" indent="0">
                  <a:buFont typeface="Arial" panose="020B0604020202020204" pitchFamily="34" charset="0"/>
                  <a:buNone/>
                </a:pPr>
                <a:r>
                  <a:rPr lang="en-US" sz="1800" i="1" dirty="0"/>
                  <a:t>Cases 4-6 are the inductive steps</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867891"/>
                <a:ext cx="4123113" cy="2959330"/>
              </a:xfrm>
              <a:prstGeom prst="rect">
                <a:avLst/>
              </a:prstGeom>
              <a:blipFill>
                <a:blip r:embed="rId3"/>
                <a:stretch>
                  <a:fillRect l="-1227" r="-1534"/>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5033232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b="1" i="1" dirty="0">
                    <a:solidFill>
                      <a:schemeClr val="bg1"/>
                    </a:solidFill>
                  </a:rPr>
                  <a:t>1. </a:t>
                </a:r>
                <a14:m>
                  <m:oMath xmlns:m="http://schemas.openxmlformats.org/officeDocument/2006/math">
                    <m:r>
                      <a:rPr lang="en-US" sz="1800" b="1" i="1" smtClean="0">
                        <a:solidFill>
                          <a:schemeClr val="bg1"/>
                        </a:solidFill>
                        <a:latin typeface="Cambria Math" panose="02040503050406030204" pitchFamily="18" charset="0"/>
                      </a:rPr>
                      <m:t>𝒂</m:t>
                    </m:r>
                  </m:oMath>
                </a14:m>
                <a:r>
                  <a:rPr lang="en-US" sz="1800" b="1" i="1" dirty="0">
                    <a:solidFill>
                      <a:schemeClr val="bg1"/>
                    </a:solidFill>
                  </a:rPr>
                  <a:t> for some </a:t>
                </a:r>
                <a14:m>
                  <m:oMath xmlns:m="http://schemas.openxmlformats.org/officeDocument/2006/math">
                    <m:r>
                      <a:rPr lang="en-US" sz="1800" b="1" i="1" smtClean="0">
                        <a:solidFill>
                          <a:schemeClr val="bg1"/>
                        </a:solidFill>
                        <a:latin typeface="Cambria Math" panose="02040503050406030204" pitchFamily="18" charset="0"/>
                      </a:rPr>
                      <m:t>𝒂</m:t>
                    </m:r>
                    <m:r>
                      <a:rPr lang="en-US" sz="1800" b="1" i="1" smtClean="0">
                        <a:solidFill>
                          <a:schemeClr val="bg1"/>
                        </a:solidFill>
                        <a:latin typeface="Cambria Math" panose="02040503050406030204" pitchFamily="18" charset="0"/>
                      </a:rPr>
                      <m:t>∈</m:t>
                    </m:r>
                    <m:r>
                      <a:rPr lang="en-US" sz="1800" b="1" i="0" smtClean="0">
                        <a:solidFill>
                          <a:schemeClr val="bg1"/>
                        </a:solidFill>
                        <a:latin typeface="Cambria Math" panose="02040503050406030204" pitchFamily="18" charset="0"/>
                      </a:rPr>
                      <m:t>𝚺</m:t>
                    </m:r>
                  </m:oMath>
                </a14:m>
                <a:endParaRPr lang="en-US" sz="1800" b="1"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1: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7830589"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0" name="Oval 9">
            <a:extLst>
              <a:ext uri="{FF2B5EF4-FFF2-40B4-BE49-F238E27FC236}">
                <a16:creationId xmlns:a16="http://schemas.microsoft.com/office/drawing/2014/main" id="{BF9760B0-DAB1-194E-86EB-D6775404DC63}"/>
              </a:ext>
            </a:extLst>
          </p:cNvPr>
          <p:cNvSpPr/>
          <p:nvPr/>
        </p:nvSpPr>
        <p:spPr>
          <a:xfrm>
            <a:off x="9451572"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9504221" y="4632963"/>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7423265" y="4971012"/>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C0CE52-E571-1E48-B8B3-A8FE154BEFC1}"/>
              </a:ext>
            </a:extLst>
          </p:cNvPr>
          <p:cNvCxnSpPr>
            <a:cxnSpLocks/>
            <a:stCxn id="4" idx="6"/>
            <a:endCxn id="10" idx="2"/>
          </p:cNvCxnSpPr>
          <p:nvPr/>
        </p:nvCxnSpPr>
        <p:spPr>
          <a:xfrm>
            <a:off x="8611985" y="4971012"/>
            <a:ext cx="8395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43E38A-EDC4-174B-B0FC-72BBD4971AB6}"/>
              </a:ext>
            </a:extLst>
          </p:cNvPr>
          <p:cNvSpPr txBox="1">
            <a:spLocks/>
          </p:cNvSpPr>
          <p:nvPr/>
        </p:nvSpPr>
        <p:spPr>
          <a:xfrm>
            <a:off x="8864876" y="4624650"/>
            <a:ext cx="281493" cy="4426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Tree>
    <p:extLst>
      <p:ext uri="{BB962C8B-B14F-4D97-AF65-F5344CB8AC3E}">
        <p14:creationId xmlns:p14="http://schemas.microsoft.com/office/powerpoint/2010/main" val="166647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What is a finite State Machine</a:t>
            </a:r>
          </a:p>
        </p:txBody>
      </p:sp>
    </p:spTree>
    <p:extLst>
      <p:ext uri="{BB962C8B-B14F-4D97-AF65-F5344CB8AC3E}">
        <p14:creationId xmlns:p14="http://schemas.microsoft.com/office/powerpoint/2010/main" val="3777636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b="1" i="1" dirty="0">
                    <a:solidFill>
                      <a:schemeClr val="bg1"/>
                    </a:solidFill>
                  </a:rPr>
                  <a:t>2. </a:t>
                </a:r>
                <a14:m>
                  <m:oMath xmlns:m="http://schemas.openxmlformats.org/officeDocument/2006/math">
                    <m:r>
                      <a:rPr lang="en-US" sz="1800" b="1" i="1" smtClean="0">
                        <a:solidFill>
                          <a:schemeClr val="bg1"/>
                        </a:solidFill>
                        <a:latin typeface="Cambria Math" panose="02040503050406030204" pitchFamily="18" charset="0"/>
                      </a:rPr>
                      <m:t>𝝐</m:t>
                    </m:r>
                  </m:oMath>
                </a14:m>
                <a:endParaRPr lang="en-US" sz="1800" b="1"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2: DFA is below:</a:t>
            </a:r>
          </a:p>
        </p:txBody>
      </p:sp>
      <p:sp>
        <p:nvSpPr>
          <p:cNvPr id="10" name="Oval 9">
            <a:extLst>
              <a:ext uri="{FF2B5EF4-FFF2-40B4-BE49-F238E27FC236}">
                <a16:creationId xmlns:a16="http://schemas.microsoft.com/office/drawing/2014/main" id="{BF9760B0-DAB1-194E-86EB-D6775404DC63}"/>
              </a:ext>
            </a:extLst>
          </p:cNvPr>
          <p:cNvSpPr/>
          <p:nvPr/>
        </p:nvSpPr>
        <p:spPr>
          <a:xfrm>
            <a:off x="8645237" y="4512683"/>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8697886" y="4565332"/>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14" name="Straight Arrow Connector 13">
            <a:extLst>
              <a:ext uri="{FF2B5EF4-FFF2-40B4-BE49-F238E27FC236}">
                <a16:creationId xmlns:a16="http://schemas.microsoft.com/office/drawing/2014/main" id="{79C0CE52-E571-1E48-B8B3-A8FE154BEFC1}"/>
              </a:ext>
            </a:extLst>
          </p:cNvPr>
          <p:cNvCxnSpPr>
            <a:cxnSpLocks/>
            <a:endCxn id="10" idx="2"/>
          </p:cNvCxnSpPr>
          <p:nvPr/>
        </p:nvCxnSpPr>
        <p:spPr>
          <a:xfrm>
            <a:off x="8229600" y="4903381"/>
            <a:ext cx="415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014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b="1" i="1" dirty="0">
                    <a:solidFill>
                      <a:schemeClr val="bg1"/>
                    </a:solidFill>
                  </a:rPr>
                  <a:t>3. </a:t>
                </a:r>
                <a14:m>
                  <m:oMath xmlns:m="http://schemas.openxmlformats.org/officeDocument/2006/math">
                    <m:r>
                      <a:rPr lang="en-US" sz="1800" b="1" i="1" smtClean="0">
                        <a:solidFill>
                          <a:schemeClr val="bg1"/>
                        </a:solidFill>
                        <a:latin typeface="Cambria Math" panose="02040503050406030204" pitchFamily="18" charset="0"/>
                        <a:ea typeface="Cambria Math" panose="02040503050406030204" pitchFamily="18" charset="0"/>
                      </a:rPr>
                      <m:t>𝝓</m:t>
                    </m:r>
                  </m:oMath>
                </a14:m>
                <a:endParaRPr lang="en-US" sz="1800" b="1"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3: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8562108" y="4563688"/>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8154784" y="4954386"/>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45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b="1" i="1" dirty="0">
                    <a:solidFill>
                      <a:schemeClr val="bg1"/>
                    </a:solidFill>
                  </a:rPr>
                  <a:t>4.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5.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6. </a:t>
                </a:r>
                <a14:m>
                  <m:oMath xmlns:m="http://schemas.openxmlformats.org/officeDocument/2006/math">
                    <m:r>
                      <a:rPr lang="en-US" sz="1800" b="1" i="1" smtClean="0">
                        <a:solidFill>
                          <a:schemeClr val="bg1"/>
                        </a:solidFill>
                        <a:latin typeface="Cambria Math" panose="02040503050406030204" pitchFamily="18" charset="0"/>
                      </a:rPr>
                      <m:t>(</m:t>
                    </m:r>
                    <m:sSubSup>
                      <m:sSubSupPr>
                        <m:ctrlPr>
                          <a:rPr lang="en-US" sz="1800" b="1" i="1" smtClean="0">
                            <a:solidFill>
                              <a:schemeClr val="bg1"/>
                            </a:solidFill>
                            <a:latin typeface="Cambria Math" panose="02040503050406030204" pitchFamily="18" charset="0"/>
                          </a:rPr>
                        </m:ctrlPr>
                      </m:sSubSup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up>
                        <m:r>
                          <a:rPr lang="en-US" sz="1800" b="1" i="1" smtClean="0">
                            <a:solidFill>
                              <a:schemeClr val="bg1"/>
                            </a:solidFill>
                            <a:latin typeface="Cambria Math" panose="02040503050406030204" pitchFamily="18" charset="0"/>
                          </a:rPr>
                          <m:t>∗</m:t>
                        </m:r>
                      </m:sup>
                    </m:sSubSup>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502136"/>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Hypothesis</a:t>
                </a:r>
                <a:r>
                  <a:rPr lang="en-US" sz="1800" i="1" dirty="0"/>
                  <a:t>:</a:t>
                </a:r>
              </a:p>
              <a:p>
                <a:pPr marL="0" indent="0">
                  <a:buFont typeface="Arial" panose="020B0604020202020204" pitchFamily="34" charset="0"/>
                  <a:buNone/>
                </a:pPr>
                <a:r>
                  <a:rPr lang="en-US" sz="1800" i="1" dirty="0"/>
                  <a:t>Assume that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languages and have at least one DFA that recognizes them each.</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502136"/>
                <a:ext cx="4123113" cy="1637603"/>
              </a:xfrm>
              <a:prstGeom prst="rect">
                <a:avLst/>
              </a:prstGeom>
              <a:blipFill>
                <a:blip r:embed="rId3"/>
                <a:stretch>
                  <a:fillRect l="-1227"/>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936282D-6A36-354A-BED0-03E68E1BE4A8}"/>
                  </a:ext>
                </a:extLst>
              </p:cNvPr>
              <p:cNvSpPr txBox="1">
                <a:spLocks/>
              </p:cNvSpPr>
              <p:nvPr/>
            </p:nvSpPr>
            <p:spPr>
              <a:xfrm>
                <a:off x="6982690" y="4308768"/>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Step</a:t>
                </a:r>
                <a:r>
                  <a:rPr lang="en-US" sz="1800" i="1" dirty="0"/>
                  <a:t>:</a:t>
                </a:r>
              </a:p>
              <a:p>
                <a:pPr marL="0" indent="0">
                  <a:buFont typeface="Arial" panose="020B0604020202020204" pitchFamily="34" charset="0"/>
                  <a:buNone/>
                </a:pPr>
                <a:r>
                  <a:rPr lang="en-US" sz="1800" i="1" dirty="0"/>
                  <a:t>Use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to construct cases 4-6 in exactly the same we did to prove closure for regular languages. Will not repeat here.</a:t>
                </a:r>
              </a:p>
            </p:txBody>
          </p:sp>
        </mc:Choice>
        <mc:Fallback xmlns="">
          <p:sp>
            <p:nvSpPr>
              <p:cNvPr id="10" name="Content Placeholder 2">
                <a:extLst>
                  <a:ext uri="{FF2B5EF4-FFF2-40B4-BE49-F238E27FC236}">
                    <a16:creationId xmlns:a16="http://schemas.microsoft.com/office/drawing/2014/main" id="{E936282D-6A36-354A-BED0-03E68E1BE4A8}"/>
                  </a:ext>
                </a:extLst>
              </p:cNvPr>
              <p:cNvSpPr txBox="1">
                <a:spLocks noRot="1" noChangeAspect="1" noMove="1" noResize="1" noEditPoints="1" noAdjustHandles="1" noChangeArrowheads="1" noChangeShapeType="1" noTextEdit="1"/>
              </p:cNvSpPr>
              <p:nvPr/>
            </p:nvSpPr>
            <p:spPr>
              <a:xfrm>
                <a:off x="6982690" y="4308768"/>
                <a:ext cx="4123113" cy="1637603"/>
              </a:xfrm>
              <a:prstGeom prst="rect">
                <a:avLst/>
              </a:prstGeom>
              <a:blipFill>
                <a:blip r:embed="rId4"/>
                <a:stretch>
                  <a:fillRect l="-1227" r="-1534"/>
                </a:stretch>
              </a:blipFill>
              <a:ln>
                <a:solidFill>
                  <a:schemeClr val="tx1">
                    <a:lumMod val="95000"/>
                  </a:schemeClr>
                </a:solidFill>
              </a:ln>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4BD5039A-08E9-3348-8444-8493160B3AEE}"/>
              </a:ext>
            </a:extLst>
          </p:cNvPr>
          <p:cNvSpPr txBox="1">
            <a:spLocks/>
          </p:cNvSpPr>
          <p:nvPr/>
        </p:nvSpPr>
        <p:spPr>
          <a:xfrm>
            <a:off x="3258589" y="6106562"/>
            <a:ext cx="7998396" cy="548319"/>
          </a:xfrm>
          <a:prstGeom prst="rect">
            <a:avLst/>
          </a:prstGeom>
          <a:noFill/>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Thus, it is proven in one direction. All regular expressions are also a regular language (and thus have at least one DFA that recognizes them) </a:t>
            </a:r>
          </a:p>
        </p:txBody>
      </p:sp>
    </p:spTree>
    <p:extLst>
      <p:ext uri="{BB962C8B-B14F-4D97-AF65-F5344CB8AC3E}">
        <p14:creationId xmlns:p14="http://schemas.microsoft.com/office/powerpoint/2010/main" val="480954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p:pic>
        <p:nvPicPr>
          <p:cNvPr id="13" name="Picture 12">
            <a:extLst>
              <a:ext uri="{FF2B5EF4-FFF2-40B4-BE49-F238E27FC236}">
                <a16:creationId xmlns:a16="http://schemas.microsoft.com/office/drawing/2014/main" id="{6DAA364B-F254-9A44-B6A8-827DEA604F61}"/>
              </a:ext>
            </a:extLst>
          </p:cNvPr>
          <p:cNvPicPr>
            <a:picLocks noChangeAspect="1"/>
          </p:cNvPicPr>
          <p:nvPr/>
        </p:nvPicPr>
        <p:blipFill>
          <a:blip r:embed="rId2"/>
          <a:stretch>
            <a:fillRect/>
          </a:stretch>
        </p:blipFill>
        <p:spPr>
          <a:xfrm>
            <a:off x="5228705" y="2202003"/>
            <a:ext cx="5004262" cy="4179284"/>
          </a:xfrm>
          <a:prstGeom prst="rect">
            <a:avLst/>
          </a:prstGeom>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E0747E6D-6220-9044-9810-2AD12555D3AE}"/>
                  </a:ext>
                </a:extLst>
              </p:cNvPr>
              <p:cNvSpPr txBox="1">
                <a:spLocks/>
              </p:cNvSpPr>
              <p:nvPr/>
            </p:nvSpPr>
            <p:spPr>
              <a:xfrm>
                <a:off x="955965" y="4435704"/>
                <a:ext cx="2867890" cy="1757278"/>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Example conversion of </a:t>
                </a:r>
                <a14:m>
                  <m:oMath xmlns:m="http://schemas.openxmlformats.org/officeDocument/2006/math">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𝑎𝑏</m:t>
                            </m:r>
                            <m:r>
                              <a:rPr lang="en-US" sz="1800" b="0" i="1" smtClean="0">
                                <a:latin typeface="Cambria Math" panose="02040503050406030204" pitchFamily="18" charset="0"/>
                              </a:rPr>
                              <m:t>∪</m:t>
                            </m:r>
                            <m:r>
                              <a:rPr lang="en-US" sz="1800" b="0" i="1" smtClean="0">
                                <a:latin typeface="Cambria Math" panose="02040503050406030204" pitchFamily="18" charset="0"/>
                              </a:rPr>
                              <m:t>𝑎</m:t>
                            </m:r>
                          </m:e>
                        </m:d>
                      </m:e>
                      <m:sup>
                        <m:r>
                          <a:rPr lang="en-US" sz="1800" b="0" i="1" smtClean="0">
                            <a:latin typeface="Cambria Math" panose="02040503050406030204" pitchFamily="18" charset="0"/>
                          </a:rPr>
                          <m:t>∗</m:t>
                        </m:r>
                      </m:sup>
                    </m:sSup>
                  </m:oMath>
                </a14:m>
                <a:r>
                  <a:rPr lang="en-US" sz="1800" i="1" dirty="0"/>
                  <a:t> to help with intuition. Remember that an example is not a proof, even if it helps with your understanding.</a:t>
                </a:r>
              </a:p>
            </p:txBody>
          </p:sp>
        </mc:Choice>
        <mc:Fallback xmlns="">
          <p:sp>
            <p:nvSpPr>
              <p:cNvPr id="14" name="Content Placeholder 2">
                <a:extLst>
                  <a:ext uri="{FF2B5EF4-FFF2-40B4-BE49-F238E27FC236}">
                    <a16:creationId xmlns:a16="http://schemas.microsoft.com/office/drawing/2014/main" id="{E0747E6D-6220-9044-9810-2AD12555D3AE}"/>
                  </a:ext>
                </a:extLst>
              </p:cNvPr>
              <p:cNvSpPr txBox="1">
                <a:spLocks noRot="1" noChangeAspect="1" noMove="1" noResize="1" noEditPoints="1" noAdjustHandles="1" noChangeArrowheads="1" noChangeShapeType="1" noTextEdit="1"/>
              </p:cNvSpPr>
              <p:nvPr/>
            </p:nvSpPr>
            <p:spPr>
              <a:xfrm>
                <a:off x="955965" y="4435704"/>
                <a:ext cx="2867890" cy="1757278"/>
              </a:xfrm>
              <a:prstGeom prst="rect">
                <a:avLst/>
              </a:prstGeom>
              <a:blipFill>
                <a:blip r:embed="rId3"/>
                <a:stretch>
                  <a:fillRect l="-881" r="-2203"/>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98876158-0725-B541-9553-718D66AF74A5}"/>
              </a:ext>
            </a:extLst>
          </p:cNvPr>
          <p:cNvCxnSpPr/>
          <p:nvPr/>
        </p:nvCxnSpPr>
        <p:spPr>
          <a:xfrm flipV="1">
            <a:off x="3682538" y="3424844"/>
            <a:ext cx="1330037" cy="10474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5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8" name="Content Placeholder 2">
            <a:extLst>
              <a:ext uri="{FF2B5EF4-FFF2-40B4-BE49-F238E27FC236}">
                <a16:creationId xmlns:a16="http://schemas.microsoft.com/office/drawing/2014/main" id="{7728534E-C7D7-C644-8B2D-6C533CE18546}"/>
              </a:ext>
            </a:extLst>
          </p:cNvPr>
          <p:cNvSpPr txBox="1">
            <a:spLocks/>
          </p:cNvSpPr>
          <p:nvPr/>
        </p:nvSpPr>
        <p:spPr>
          <a:xfrm>
            <a:off x="3042459" y="2207894"/>
            <a:ext cx="5552900" cy="50205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This direction is much harder, so we will provide an overview</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1141413"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935975"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11" name="Content Placeholder 2">
            <a:extLst>
              <a:ext uri="{FF2B5EF4-FFF2-40B4-BE49-F238E27FC236}">
                <a16:creationId xmlns:a16="http://schemas.microsoft.com/office/drawing/2014/main" id="{019D7A0B-2DCE-384D-A0A8-1A15CEE9A3F6}"/>
              </a:ext>
            </a:extLst>
          </p:cNvPr>
          <p:cNvSpPr txBox="1">
            <a:spLocks/>
          </p:cNvSpPr>
          <p:nvPr/>
        </p:nvSpPr>
        <p:spPr>
          <a:xfrm>
            <a:off x="6730537"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5" name="Content Placeholder 2">
            <a:extLst>
              <a:ext uri="{FF2B5EF4-FFF2-40B4-BE49-F238E27FC236}">
                <a16:creationId xmlns:a16="http://schemas.microsoft.com/office/drawing/2014/main" id="{0AD2F83B-5236-7644-A496-AF94A5EBA4B4}"/>
              </a:ext>
            </a:extLst>
          </p:cNvPr>
          <p:cNvSpPr txBox="1">
            <a:spLocks/>
          </p:cNvSpPr>
          <p:nvPr/>
        </p:nvSpPr>
        <p:spPr>
          <a:xfrm>
            <a:off x="9525099"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3" name="Right Arrow 2">
            <a:extLst>
              <a:ext uri="{FF2B5EF4-FFF2-40B4-BE49-F238E27FC236}">
                <a16:creationId xmlns:a16="http://schemas.microsoft.com/office/drawing/2014/main" id="{629F5B31-7946-E14B-B411-44604A4D1BEB}"/>
              </a:ext>
            </a:extLst>
          </p:cNvPr>
          <p:cNvSpPr/>
          <p:nvPr/>
        </p:nvSpPr>
        <p:spPr>
          <a:xfrm>
            <a:off x="3175463" y="42561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0F799D9D-B84C-CD49-BABD-229B374F8963}"/>
              </a:ext>
            </a:extLst>
          </p:cNvPr>
          <p:cNvSpPr/>
          <p:nvPr/>
        </p:nvSpPr>
        <p:spPr>
          <a:xfrm>
            <a:off x="5996247" y="4273468"/>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698A80F-D0FC-694F-A977-C84006D7DAE9}"/>
              </a:ext>
            </a:extLst>
          </p:cNvPr>
          <p:cNvSpPr/>
          <p:nvPr/>
        </p:nvSpPr>
        <p:spPr>
          <a:xfrm>
            <a:off x="8765870" y="4256115"/>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2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29865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C847169-9711-3B41-88C3-3FF505F66854}"/>
              </a:ext>
            </a:extLst>
          </p:cNvPr>
          <p:cNvPicPr>
            <a:picLocks noChangeAspect="1"/>
          </p:cNvPicPr>
          <p:nvPr/>
        </p:nvPicPr>
        <p:blipFill>
          <a:blip r:embed="rId2"/>
          <a:stretch>
            <a:fillRect/>
          </a:stretch>
        </p:blipFill>
        <p:spPr>
          <a:xfrm>
            <a:off x="6356010" y="2288246"/>
            <a:ext cx="4940782" cy="3491345"/>
          </a:xfrm>
          <a:prstGeom prst="rect">
            <a:avLst/>
          </a:prstGeom>
        </p:spPr>
      </p:pic>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1589015" y="4455621"/>
            <a:ext cx="4619307" cy="233587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200" i="1" dirty="0"/>
              <a:t>A Generalized NFA (GNFA) is an NFA that allows for patterns of strings as inputs instead of just once character as inputs (can read multiple symbols at once and then transition. Also:</a:t>
            </a:r>
            <a:br>
              <a:rPr lang="en-US" sz="1200" i="1" dirty="0"/>
            </a:br>
            <a:endParaRPr lang="en-US" sz="1200" i="1" dirty="0"/>
          </a:p>
          <a:p>
            <a:pPr marL="342900" indent="-342900">
              <a:buFont typeface="Arial" panose="020B0604020202020204" pitchFamily="34" charset="0"/>
              <a:buAutoNum type="arabicPeriod"/>
            </a:pPr>
            <a:r>
              <a:rPr lang="en-US" sz="1200" i="1" dirty="0"/>
              <a:t>Is a complete graph (there is a transition from every node to every other except:</a:t>
            </a:r>
          </a:p>
          <a:p>
            <a:pPr marL="342900" indent="-342900">
              <a:buFont typeface="Arial" panose="020B0604020202020204" pitchFamily="34" charset="0"/>
              <a:buAutoNum type="arabicPeriod"/>
            </a:pPr>
            <a:r>
              <a:rPr lang="en-US" sz="1200" i="1" dirty="0"/>
              <a:t>Start node (only one allowed) has no incoming edges</a:t>
            </a:r>
          </a:p>
          <a:p>
            <a:pPr marL="342900" indent="-342900">
              <a:buFont typeface="Arial" panose="020B0604020202020204" pitchFamily="34" charset="0"/>
              <a:buAutoNum type="arabicPeriod"/>
            </a:pPr>
            <a:r>
              <a:rPr lang="en-US" sz="1200" i="1" dirty="0"/>
              <a:t>Final node (only one allowed) has no outgoing edges</a:t>
            </a:r>
          </a:p>
        </p:txBody>
      </p:sp>
    </p:spTree>
    <p:extLst>
      <p:ext uri="{BB962C8B-B14F-4D97-AF65-F5344CB8AC3E}">
        <p14:creationId xmlns:p14="http://schemas.microsoft.com/office/powerpoint/2010/main" val="4274605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3892603"/>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5687189" y="2590278"/>
            <a:ext cx="5510055" cy="336994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To convert a generic NFA into a GNFA, simply:</a:t>
            </a:r>
          </a:p>
          <a:p>
            <a:pPr>
              <a:buFont typeface="Arial" panose="020B0604020202020204" pitchFamily="34" charset="0"/>
              <a:buAutoNum type="arabicPeriod"/>
            </a:pPr>
            <a:r>
              <a:rPr lang="en-US" sz="1600" i="1" dirty="0"/>
              <a:t>Add dummy start node with epsilon transition to old start node</a:t>
            </a:r>
          </a:p>
          <a:p>
            <a:pPr>
              <a:buFont typeface="Arial" panose="020B0604020202020204" pitchFamily="34" charset="0"/>
              <a:buAutoNum type="arabicPeriod"/>
            </a:pPr>
            <a:r>
              <a:rPr lang="en-US" sz="1600" i="1" dirty="0"/>
              <a:t>Add dummy final node with epsilon transitions from all final nodes in NFA</a:t>
            </a:r>
          </a:p>
          <a:p>
            <a:pPr>
              <a:buFont typeface="Arial" panose="020B0604020202020204" pitchFamily="34" charset="0"/>
              <a:buAutoNum type="arabicPeriod"/>
            </a:pPr>
            <a:r>
              <a:rPr lang="en-US" sz="1600" i="1" dirty="0"/>
              <a:t>For any pair of nodes with no connection, add one with null set as transition requirement (will never be used)</a:t>
            </a:r>
          </a:p>
          <a:p>
            <a:pPr>
              <a:buFont typeface="Arial" panose="020B0604020202020204" pitchFamily="34" charset="0"/>
              <a:buAutoNum type="arabicPeriod"/>
            </a:pPr>
            <a:r>
              <a:rPr lang="en-US" sz="1600" i="1" dirty="0"/>
              <a:t>If any pair of nodes have multiple transitions, combine them into one where the transition is now the Union of the two (or more) old labels.</a:t>
            </a:r>
          </a:p>
          <a:p>
            <a:pPr>
              <a:buFont typeface="Arial" panose="020B0604020202020204" pitchFamily="34" charset="0"/>
              <a:buAutoNum type="arabicPeriod"/>
            </a:pPr>
            <a:endParaRPr lang="en-US" sz="1600" i="1" dirty="0"/>
          </a:p>
        </p:txBody>
      </p:sp>
    </p:spTree>
    <p:extLst>
      <p:ext uri="{BB962C8B-B14F-4D97-AF65-F5344CB8AC3E}">
        <p14:creationId xmlns:p14="http://schemas.microsoft.com/office/powerpoint/2010/main" val="11868509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527763" y="2714970"/>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43450" y="3127832"/>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83935B9-A5AF-F349-B437-FA7AFA5C935A}"/>
              </a:ext>
            </a:extLst>
          </p:cNvPr>
          <p:cNvPicPr>
            <a:picLocks noChangeAspect="1"/>
          </p:cNvPicPr>
          <p:nvPr/>
        </p:nvPicPr>
        <p:blipFill>
          <a:blip r:embed="rId2"/>
          <a:stretch>
            <a:fillRect/>
          </a:stretch>
        </p:blipFill>
        <p:spPr>
          <a:xfrm>
            <a:off x="5833758" y="2460567"/>
            <a:ext cx="6180567" cy="2731826"/>
          </a:xfrm>
          <a:prstGeom prst="rect">
            <a:avLst/>
          </a:prstGeom>
        </p:spPr>
      </p:pic>
      <p:sp>
        <p:nvSpPr>
          <p:cNvPr id="11" name="Content Placeholder 2">
            <a:extLst>
              <a:ext uri="{FF2B5EF4-FFF2-40B4-BE49-F238E27FC236}">
                <a16:creationId xmlns:a16="http://schemas.microsoft.com/office/drawing/2014/main" id="{353EBEED-9C96-C548-9BF4-6404FB934ACE}"/>
              </a:ext>
            </a:extLst>
          </p:cNvPr>
          <p:cNvSpPr txBox="1">
            <a:spLocks/>
          </p:cNvSpPr>
          <p:nvPr/>
        </p:nvSpPr>
        <p:spPr>
          <a:xfrm>
            <a:off x="3483032" y="2697617"/>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858B788F-B47E-C14B-B437-B754A1B36222}"/>
                  </a:ext>
                </a:extLst>
              </p:cNvPr>
              <p:cNvSpPr txBox="1">
                <a:spLocks/>
              </p:cNvSpPr>
              <p:nvPr/>
            </p:nvSpPr>
            <p:spPr>
              <a:xfrm>
                <a:off x="1289756" y="4317078"/>
                <a:ext cx="4427622" cy="2245251"/>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Process: </a:t>
                </a:r>
                <a:r>
                  <a:rPr lang="en-US" sz="1800" i="1" dirty="0"/>
                  <a:t>Given a state you want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𝑟𝑖𝑝</m:t>
                        </m:r>
                      </m:sub>
                    </m:sSub>
                  </m:oMath>
                </a14:m>
                <a:r>
                  <a:rPr lang="en-US" sz="1800" i="1" dirty="0"/>
                  <a:t>) every pair of any two other states that you will not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change the transition from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oMath>
                </a14:m>
                <a:r>
                  <a:rPr lang="en-US" sz="1800" i="1" dirty="0"/>
                  <a:t> to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to: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e>
                      </m:d>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e>
                          </m:d>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r>
                        <a:rPr lang="en-US" sz="1800" b="0" i="1" smtClean="0">
                          <a:latin typeface="Cambria Math" panose="02040503050406030204" pitchFamily="18" charset="0"/>
                        </a:rPr>
                        <m:t>)</m:t>
                      </m:r>
                    </m:oMath>
                  </m:oMathPara>
                </a14:m>
                <a:endParaRPr lang="en-US" sz="1800" i="1" dirty="0"/>
              </a:p>
              <a:p>
                <a:pPr marL="0" indent="0">
                  <a:buFont typeface="Arial" panose="020B0604020202020204" pitchFamily="34" charset="0"/>
                  <a:buNone/>
                </a:pPr>
                <a:r>
                  <a:rPr lang="en-US" sz="1800" i="1" dirty="0"/>
                  <a:t>**See diagram for definitions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through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oMath>
                </a14:m>
                <a:endParaRPr lang="en-US" sz="1800" i="1" dirty="0"/>
              </a:p>
            </p:txBody>
          </p:sp>
        </mc:Choice>
        <mc:Fallback xmlns="">
          <p:sp>
            <p:nvSpPr>
              <p:cNvPr id="12" name="Content Placeholder 2">
                <a:extLst>
                  <a:ext uri="{FF2B5EF4-FFF2-40B4-BE49-F238E27FC236}">
                    <a16:creationId xmlns:a16="http://schemas.microsoft.com/office/drawing/2014/main" id="{858B788F-B47E-C14B-B437-B754A1B36222}"/>
                  </a:ext>
                </a:extLst>
              </p:cNvPr>
              <p:cNvSpPr txBox="1">
                <a:spLocks noRot="1" noChangeAspect="1" noMove="1" noResize="1" noEditPoints="1" noAdjustHandles="1" noChangeArrowheads="1" noChangeShapeType="1" noTextEdit="1"/>
              </p:cNvSpPr>
              <p:nvPr/>
            </p:nvSpPr>
            <p:spPr>
              <a:xfrm>
                <a:off x="1289756" y="4317078"/>
                <a:ext cx="4427622" cy="2245251"/>
              </a:xfrm>
              <a:prstGeom prst="rect">
                <a:avLst/>
              </a:prstGeom>
              <a:blipFill>
                <a:blip r:embed="rId3"/>
                <a:stretch>
                  <a:fillRect l="-1143"/>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BEC08675-D45D-EB49-ACC3-65686F68F078}"/>
              </a:ext>
            </a:extLst>
          </p:cNvPr>
          <p:cNvSpPr txBox="1">
            <a:spLocks/>
          </p:cNvSpPr>
          <p:nvPr/>
        </p:nvSpPr>
        <p:spPr>
          <a:xfrm>
            <a:off x="8345977" y="5261957"/>
            <a:ext cx="2776451" cy="112580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**Repeat this process until there are only two states left (start and final state).</a:t>
            </a:r>
          </a:p>
        </p:txBody>
      </p:sp>
    </p:spTree>
    <p:extLst>
      <p:ext uri="{BB962C8B-B14F-4D97-AF65-F5344CB8AC3E}">
        <p14:creationId xmlns:p14="http://schemas.microsoft.com/office/powerpoint/2010/main" val="126387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1" name="Content Placeholder 2">
            <a:extLst>
              <a:ext uri="{FF2B5EF4-FFF2-40B4-BE49-F238E27FC236}">
                <a16:creationId xmlns:a16="http://schemas.microsoft.com/office/drawing/2014/main" id="{5439020D-B445-9848-B61F-978F756B33A4}"/>
              </a:ext>
            </a:extLst>
          </p:cNvPr>
          <p:cNvSpPr txBox="1">
            <a:spLocks/>
          </p:cNvSpPr>
          <p:nvPr/>
        </p:nvSpPr>
        <p:spPr>
          <a:xfrm>
            <a:off x="3626918"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2" name="Content Placeholder 2">
            <a:extLst>
              <a:ext uri="{FF2B5EF4-FFF2-40B4-BE49-F238E27FC236}">
                <a16:creationId xmlns:a16="http://schemas.microsoft.com/office/drawing/2014/main" id="{21286361-AB51-AB44-A609-57EFB0039C0B}"/>
              </a:ext>
            </a:extLst>
          </p:cNvPr>
          <p:cNvSpPr txBox="1">
            <a:spLocks/>
          </p:cNvSpPr>
          <p:nvPr/>
        </p:nvSpPr>
        <p:spPr>
          <a:xfrm>
            <a:off x="6421480"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13" name="Right Arrow 12">
            <a:extLst>
              <a:ext uri="{FF2B5EF4-FFF2-40B4-BE49-F238E27FC236}">
                <a16:creationId xmlns:a16="http://schemas.microsoft.com/office/drawing/2014/main" id="{F8567115-2B05-4847-9EC6-5AAFA374B760}"/>
              </a:ext>
            </a:extLst>
          </p:cNvPr>
          <p:cNvSpPr/>
          <p:nvPr/>
        </p:nvSpPr>
        <p:spPr>
          <a:xfrm>
            <a:off x="5662251" y="3084020"/>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AD6BCFD-7686-F141-ABFB-2C08101E2F1A}"/>
              </a:ext>
            </a:extLst>
          </p:cNvPr>
          <p:cNvSpPr txBox="1">
            <a:spLocks/>
          </p:cNvSpPr>
          <p:nvPr/>
        </p:nvSpPr>
        <p:spPr>
          <a:xfrm>
            <a:off x="4581496" y="4064925"/>
            <a:ext cx="3025831" cy="128847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Once there is only one state left, the one transition label IS the regular expression that is equivalent to the original NFA.</a:t>
            </a:r>
          </a:p>
        </p:txBody>
      </p:sp>
    </p:spTree>
    <p:extLst>
      <p:ext uri="{BB962C8B-B14F-4D97-AF65-F5344CB8AC3E}">
        <p14:creationId xmlns:p14="http://schemas.microsoft.com/office/powerpoint/2010/main" val="533607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pic>
        <p:nvPicPr>
          <p:cNvPr id="5" name="Picture 4">
            <a:extLst>
              <a:ext uri="{FF2B5EF4-FFF2-40B4-BE49-F238E27FC236}">
                <a16:creationId xmlns:a16="http://schemas.microsoft.com/office/drawing/2014/main" id="{FB4237FA-C8ED-5140-BCA3-C116F0A1E05D}"/>
              </a:ext>
            </a:extLst>
          </p:cNvPr>
          <p:cNvPicPr>
            <a:picLocks noChangeAspect="1"/>
          </p:cNvPicPr>
          <p:nvPr/>
        </p:nvPicPr>
        <p:blipFill>
          <a:blip r:embed="rId2"/>
          <a:stretch>
            <a:fillRect/>
          </a:stretch>
        </p:blipFill>
        <p:spPr>
          <a:xfrm>
            <a:off x="3936232" y="2041878"/>
            <a:ext cx="4316360" cy="4649868"/>
          </a:xfrm>
          <a:prstGeom prst="rect">
            <a:avLst/>
          </a:prstGeom>
        </p:spPr>
      </p:pic>
    </p:spTree>
    <p:extLst>
      <p:ext uri="{BB962C8B-B14F-4D97-AF65-F5344CB8AC3E}">
        <p14:creationId xmlns:p14="http://schemas.microsoft.com/office/powerpoint/2010/main" val="3419900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Finite State Machines</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4279392"/>
          </a:xfrm>
        </p:spPr>
        <p:txBody>
          <a:bodyPr/>
          <a:lstStyle/>
          <a:p>
            <a:r>
              <a:rPr lang="en-US" dirty="0"/>
              <a:t>First model of computation that we will look at in detail.</a:t>
            </a:r>
          </a:p>
          <a:p>
            <a:r>
              <a:rPr lang="en-US" dirty="0"/>
              <a:t>Features:</a:t>
            </a:r>
          </a:p>
          <a:p>
            <a:pPr lvl="1"/>
            <a:r>
              <a:rPr lang="en-US" dirty="0"/>
              <a:t>Has a VERY limited amount of memory. What can we compute with such limited memory?</a:t>
            </a:r>
          </a:p>
          <a:p>
            <a:pPr lvl="1"/>
            <a:r>
              <a:rPr lang="en-US" dirty="0"/>
              <a:t>What input / output does this machine support? Does this matter?</a:t>
            </a:r>
          </a:p>
          <a:p>
            <a:pPr lvl="1"/>
            <a:r>
              <a:rPr lang="en-US" dirty="0"/>
              <a:t>Can we find at least one function that this machine CANNOT compute?</a:t>
            </a:r>
          </a:p>
        </p:txBody>
      </p:sp>
    </p:spTree>
    <p:extLst>
      <p:ext uri="{BB962C8B-B14F-4D97-AF65-F5344CB8AC3E}">
        <p14:creationId xmlns:p14="http://schemas.microsoft.com/office/powerpoint/2010/main" val="29283923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Summary so Far!!!</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1" name="Content Placeholder 2">
            <a:extLst>
              <a:ext uri="{FF2B5EF4-FFF2-40B4-BE49-F238E27FC236}">
                <a16:creationId xmlns:a16="http://schemas.microsoft.com/office/drawing/2014/main" id="{D34954E1-0D8A-D243-B1F6-8D7BC3659741}"/>
              </a:ext>
            </a:extLst>
          </p:cNvPr>
          <p:cNvSpPr txBox="1">
            <a:spLocks/>
          </p:cNvSpPr>
          <p:nvPr/>
        </p:nvSpPr>
        <p:spPr>
          <a:xfrm>
            <a:off x="7090756" y="5070764"/>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Just one last thing to do…</a:t>
            </a:r>
          </a:p>
          <a:p>
            <a:pPr marL="0" indent="0">
              <a:buFont typeface="Arial" panose="020B0604020202020204" pitchFamily="34" charset="0"/>
              <a:buNone/>
            </a:pPr>
            <a:r>
              <a:rPr lang="en-US" sz="1600" i="1" dirty="0"/>
              <a:t>Can we find languages that are not regular??</a:t>
            </a:r>
          </a:p>
        </p:txBody>
      </p:sp>
      <p:cxnSp>
        <p:nvCxnSpPr>
          <p:cNvPr id="4" name="Straight Connector 3">
            <a:extLst>
              <a:ext uri="{FF2B5EF4-FFF2-40B4-BE49-F238E27FC236}">
                <a16:creationId xmlns:a16="http://schemas.microsoft.com/office/drawing/2014/main" id="{ECE61C2E-06CA-9540-B7D2-22B42A3FB2D3}"/>
              </a:ext>
            </a:extLst>
          </p:cNvPr>
          <p:cNvCxnSpPr/>
          <p:nvPr/>
        </p:nvCxnSpPr>
        <p:spPr>
          <a:xfrm>
            <a:off x="6999316" y="4073236"/>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314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a:xfrm>
            <a:off x="1141411" y="1419227"/>
            <a:ext cx="9906000" cy="2364498"/>
          </a:xfrm>
        </p:spPr>
        <p:txBody>
          <a:bodyPr/>
          <a:lstStyle/>
          <a:p>
            <a:pPr algn="ctr"/>
            <a:r>
              <a:rPr lang="en-US" dirty="0"/>
              <a:t>Finding Non-Regular Languages</a:t>
            </a:r>
          </a:p>
        </p:txBody>
      </p:sp>
    </p:spTree>
    <p:extLst>
      <p:ext uri="{BB962C8B-B14F-4D97-AF65-F5344CB8AC3E}">
        <p14:creationId xmlns:p14="http://schemas.microsoft.com/office/powerpoint/2010/main" val="786751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we find at least one non-regular language? What seems to be the limiting factor that prevents a DFA/NFA from recognizing it?</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Do we have a good mechanism for proving a language is not regular?</a:t>
            </a:r>
          </a:p>
        </p:txBody>
      </p:sp>
    </p:spTree>
    <p:extLst>
      <p:ext uri="{BB962C8B-B14F-4D97-AF65-F5344CB8AC3E}">
        <p14:creationId xmlns:p14="http://schemas.microsoft.com/office/powerpoint/2010/main" val="56818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you come up with a simple language that is not regular?</a:t>
            </a:r>
          </a:p>
        </p:txBody>
      </p:sp>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6774872" y="407443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HINT: Think about what a DFA/NFA does not have / cannot do and try to exploit it. What does a DFA have very limited amount of…</a:t>
            </a:r>
          </a:p>
        </p:txBody>
      </p:sp>
      <p:cxnSp>
        <p:nvCxnSpPr>
          <p:cNvPr id="7" name="Straight Connector 6">
            <a:extLst>
              <a:ext uri="{FF2B5EF4-FFF2-40B4-BE49-F238E27FC236}">
                <a16:creationId xmlns:a16="http://schemas.microsoft.com/office/drawing/2014/main" id="{7CB62D30-648B-9D43-AA2B-96C2658A572A}"/>
              </a:ext>
            </a:extLst>
          </p:cNvPr>
          <p:cNvCxnSpPr/>
          <p:nvPr/>
        </p:nvCxnSpPr>
        <p:spPr>
          <a:xfrm>
            <a:off x="6683432" y="3076908"/>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346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4681965" y="2073018"/>
                <a:ext cx="2824894" cy="611993"/>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b="0" i="0" smtClean="0">
                          <a:solidFill>
                            <a:schemeClr val="bg1"/>
                          </a:solidFill>
                          <a:latin typeface="Cambria Math" panose="02040503050406030204" pitchFamily="18" charset="0"/>
                        </a:rPr>
                        <m:t>L</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4681965" y="2073018"/>
                <a:ext cx="2824894" cy="611993"/>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2535381" y="370867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Can you write a DFA/NFA that recognizes this? If not, why?</a:t>
            </a:r>
          </a:p>
        </p:txBody>
      </p:sp>
      <p:cxnSp>
        <p:nvCxnSpPr>
          <p:cNvPr id="7" name="Straight Connector 6">
            <a:extLst>
              <a:ext uri="{FF2B5EF4-FFF2-40B4-BE49-F238E27FC236}">
                <a16:creationId xmlns:a16="http://schemas.microsoft.com/office/drawing/2014/main" id="{7CB62D30-648B-9D43-AA2B-96C2658A572A}"/>
              </a:ext>
            </a:extLst>
          </p:cNvPr>
          <p:cNvCxnSpPr>
            <a:cxnSpLocks/>
          </p:cNvCxnSpPr>
          <p:nvPr/>
        </p:nvCxnSpPr>
        <p:spPr>
          <a:xfrm flipH="1">
            <a:off x="4530436" y="2794562"/>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948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46098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BAE96944-6C65-0A49-BF0A-D926BD7ADEC4}"/>
              </a:ext>
            </a:extLst>
          </p:cNvPr>
          <p:cNvSpPr txBox="1">
            <a:spLocks/>
          </p:cNvSpPr>
          <p:nvPr/>
        </p:nvSpPr>
        <p:spPr>
          <a:xfrm>
            <a:off x="207817" y="3238320"/>
            <a:ext cx="2152997" cy="52250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This one is NOT regular</a:t>
            </a:r>
          </a:p>
        </p:txBody>
      </p:sp>
      <p:cxnSp>
        <p:nvCxnSpPr>
          <p:cNvPr id="6" name="Straight Connector 5">
            <a:extLst>
              <a:ext uri="{FF2B5EF4-FFF2-40B4-BE49-F238E27FC236}">
                <a16:creationId xmlns:a16="http://schemas.microsoft.com/office/drawing/2014/main" id="{49D5D4EB-4802-3949-B26A-5DCE2E885AA7}"/>
              </a:ext>
            </a:extLst>
          </p:cNvPr>
          <p:cNvCxnSpPr>
            <a:cxnSpLocks/>
          </p:cNvCxnSpPr>
          <p:nvPr/>
        </p:nvCxnSpPr>
        <p:spPr>
          <a:xfrm flipH="1">
            <a:off x="1762298" y="2287773"/>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2FA0F67-DDEF-8C48-AB81-FFCD982A6237}"/>
              </a:ext>
            </a:extLst>
          </p:cNvPr>
          <p:cNvSpPr txBox="1">
            <a:spLocks/>
          </p:cNvSpPr>
          <p:nvPr/>
        </p:nvSpPr>
        <p:spPr>
          <a:xfrm>
            <a:off x="7858298" y="5018698"/>
            <a:ext cx="2100349" cy="904776"/>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Surprisingly, this one IS regular</a:t>
            </a:r>
          </a:p>
        </p:txBody>
      </p:sp>
      <p:cxnSp>
        <p:nvCxnSpPr>
          <p:cNvPr id="9" name="Straight Connector 8">
            <a:extLst>
              <a:ext uri="{FF2B5EF4-FFF2-40B4-BE49-F238E27FC236}">
                <a16:creationId xmlns:a16="http://schemas.microsoft.com/office/drawing/2014/main" id="{DB541817-26D1-8242-8E63-9977BB8027CB}"/>
              </a:ext>
            </a:extLst>
          </p:cNvPr>
          <p:cNvCxnSpPr>
            <a:cxnSpLocks/>
          </p:cNvCxnSpPr>
          <p:nvPr/>
        </p:nvCxnSpPr>
        <p:spPr>
          <a:xfrm>
            <a:off x="7211091" y="3662144"/>
            <a:ext cx="918756" cy="135655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2360814" y="4268626"/>
            <a:ext cx="3657601" cy="135909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point here is that sometimes we cannot rely on intuition alone. We need a mathematical proof to be SURE our intuition is correct.</a:t>
            </a:r>
          </a:p>
        </p:txBody>
      </p:sp>
    </p:spTree>
    <p:extLst>
      <p:ext uri="{BB962C8B-B14F-4D97-AF65-F5344CB8AC3E}">
        <p14:creationId xmlns:p14="http://schemas.microsoft.com/office/powerpoint/2010/main" val="18039056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185653" y="3150519"/>
            <a:ext cx="2715490" cy="15461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Consider the DFA M (to the right). The string x gets us from state q1 to q9 (possibly with states in between).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2860108" y="3067392"/>
            <a:ext cx="5660436" cy="3217027"/>
          </a:xfrm>
          <a:prstGeom prst="rect">
            <a:avLst/>
          </a:prstGeom>
        </p:spPr>
      </p:pic>
      <p:cxnSp>
        <p:nvCxnSpPr>
          <p:cNvPr id="12" name="Straight Connector 11">
            <a:extLst>
              <a:ext uri="{FF2B5EF4-FFF2-40B4-BE49-F238E27FC236}">
                <a16:creationId xmlns:a16="http://schemas.microsoft.com/office/drawing/2014/main" id="{B050A0DD-B6FB-A046-AFC7-61B3E9BF9295}"/>
              </a:ext>
            </a:extLst>
          </p:cNvPr>
          <p:cNvCxnSpPr>
            <a:cxnSpLocks/>
          </p:cNvCxnSpPr>
          <p:nvPr/>
        </p:nvCxnSpPr>
        <p:spPr>
          <a:xfrm>
            <a:off x="2103119" y="4231177"/>
            <a:ext cx="507077" cy="4655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3ED0E5B-79F9-1A4D-AB80-7E411913D55E}"/>
              </a:ext>
            </a:extLst>
          </p:cNvPr>
          <p:cNvSpPr txBox="1">
            <a:spLocks/>
          </p:cNvSpPr>
          <p:nvPr/>
        </p:nvSpPr>
        <p:spPr>
          <a:xfrm>
            <a:off x="3538453" y="1886983"/>
            <a:ext cx="4890652" cy="73983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y gets us from q9, through other states possibly, and eventually back to q9.</a:t>
            </a:r>
          </a:p>
        </p:txBody>
      </p:sp>
      <p:cxnSp>
        <p:nvCxnSpPr>
          <p:cNvPr id="16" name="Straight Connector 15">
            <a:extLst>
              <a:ext uri="{FF2B5EF4-FFF2-40B4-BE49-F238E27FC236}">
                <a16:creationId xmlns:a16="http://schemas.microsoft.com/office/drawing/2014/main" id="{3C724ADA-D9FB-F947-B419-22B24F213E09}"/>
              </a:ext>
            </a:extLst>
          </p:cNvPr>
          <p:cNvCxnSpPr>
            <a:cxnSpLocks/>
          </p:cNvCxnSpPr>
          <p:nvPr/>
        </p:nvCxnSpPr>
        <p:spPr>
          <a:xfrm>
            <a:off x="5879868" y="2345569"/>
            <a:ext cx="114993" cy="59713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89BD4EFA-2972-8A44-BCEB-2673CEA5E50D}"/>
              </a:ext>
            </a:extLst>
          </p:cNvPr>
          <p:cNvSpPr txBox="1">
            <a:spLocks/>
          </p:cNvSpPr>
          <p:nvPr/>
        </p:nvSpPr>
        <p:spPr>
          <a:xfrm>
            <a:off x="9315593" y="2132209"/>
            <a:ext cx="2183476" cy="110559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z gets us from state q9 eventually to final state q13</a:t>
            </a:r>
          </a:p>
        </p:txBody>
      </p:sp>
      <p:cxnSp>
        <p:nvCxnSpPr>
          <p:cNvPr id="19" name="Straight Connector 18">
            <a:extLst>
              <a:ext uri="{FF2B5EF4-FFF2-40B4-BE49-F238E27FC236}">
                <a16:creationId xmlns:a16="http://schemas.microsoft.com/office/drawing/2014/main" id="{FE9896FD-2E99-0246-A839-DF7162E2384A}"/>
              </a:ext>
            </a:extLst>
          </p:cNvPr>
          <p:cNvCxnSpPr>
            <a:cxnSpLocks/>
            <a:stCxn id="18" idx="1"/>
          </p:cNvCxnSpPr>
          <p:nvPr/>
        </p:nvCxnSpPr>
        <p:spPr>
          <a:xfrm flipH="1">
            <a:off x="8615345" y="2685006"/>
            <a:ext cx="700248" cy="65671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8615345" y="3848786"/>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8615345" y="3848786"/>
                <a:ext cx="3039097" cy="2435634"/>
              </a:xfrm>
              <a:prstGeom prst="rect">
                <a:avLst/>
              </a:prstGeom>
              <a:blipFill>
                <a:blip r:embed="rId3"/>
                <a:stretch>
                  <a:fillRect l="-826"/>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249807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1870894" y="1945174"/>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7659382" y="1945174"/>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7659382" y="1945174"/>
                <a:ext cx="3039097" cy="2435634"/>
              </a:xfrm>
              <a:prstGeom prst="rect">
                <a:avLst/>
              </a:prstGeom>
              <a:blipFill>
                <a:blip r:embed="rId3"/>
                <a:stretch>
                  <a:fillRect l="-830"/>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1192F45-9111-E74A-BE99-9F6D69E1CFA7}"/>
              </a:ext>
            </a:extLst>
          </p:cNvPr>
          <p:cNvSpPr txBox="1">
            <a:spLocks/>
          </p:cNvSpPr>
          <p:nvPr/>
        </p:nvSpPr>
        <p:spPr>
          <a:xfrm>
            <a:off x="1440873" y="5428203"/>
            <a:ext cx="9606538" cy="1047411"/>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Important Observation</a:t>
            </a:r>
            <a:r>
              <a:rPr lang="en-US" sz="1600" i="1" dirty="0"/>
              <a:t>: The string y (that can be pumped) is not guaranteed to exist for all accepted strings. They must be long enough that it is guaranteed that at least one state in the DFA was used multiple times (e.g., if the string is longer than the number of states in the DFA, then some string y is guaranteed to exist).</a:t>
            </a:r>
          </a:p>
        </p:txBody>
      </p:sp>
    </p:spTree>
    <p:extLst>
      <p:ext uri="{BB962C8B-B14F-4D97-AF65-F5344CB8AC3E}">
        <p14:creationId xmlns:p14="http://schemas.microsoft.com/office/powerpoint/2010/main" val="284051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981434" y="2044927"/>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6877985" y="204492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6877985" y="2044927"/>
                <a:ext cx="4443949" cy="3217027"/>
              </a:xfrm>
              <a:prstGeom prst="rect">
                <a:avLst/>
              </a:prstGeom>
              <a:blipFill>
                <a:blip r:embed="rId3"/>
                <a:stretch>
                  <a:fillRect l="-1140"/>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5670F8D-771A-244A-9C5C-0AC675ACB71D}"/>
              </a:ext>
            </a:extLst>
          </p:cNvPr>
          <p:cNvSpPr txBox="1">
            <a:spLocks/>
          </p:cNvSpPr>
          <p:nvPr/>
        </p:nvSpPr>
        <p:spPr>
          <a:xfrm>
            <a:off x="4969425" y="5652649"/>
            <a:ext cx="6294320" cy="104741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FYI, p is going to be the number of states in the theoretical DFA that accepts the language A. Any string of length p or greater is guaranteed to have a repeated state within the first p characters of input</a:t>
            </a:r>
          </a:p>
        </p:txBody>
      </p:sp>
      <p:cxnSp>
        <p:nvCxnSpPr>
          <p:cNvPr id="8" name="Straight Connector 7">
            <a:extLst>
              <a:ext uri="{FF2B5EF4-FFF2-40B4-BE49-F238E27FC236}">
                <a16:creationId xmlns:a16="http://schemas.microsoft.com/office/drawing/2014/main" id="{480566BB-BB52-B447-8184-BA52DBEA4AB6}"/>
              </a:ext>
            </a:extLst>
          </p:cNvPr>
          <p:cNvCxnSpPr>
            <a:cxnSpLocks/>
          </p:cNvCxnSpPr>
          <p:nvPr/>
        </p:nvCxnSpPr>
        <p:spPr>
          <a:xfrm flipH="1">
            <a:off x="6043353" y="5349627"/>
            <a:ext cx="1026421" cy="30302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87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2889504" y="280949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087368"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5913120"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017258" y="294438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3607554" y="352754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4928616" y="458269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6631170" y="382243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2802390" y="301980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087368"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333744"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7531608" y="294438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3551424" y="372567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2520633" y="222424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3847822" y="515040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323290" y="515659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7507338" y="2370796"/>
            <a:ext cx="821853" cy="47984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226042" y="420552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6657707" y="368897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6" name="Content Placeholder 2">
            <a:extLst>
              <a:ext uri="{FF2B5EF4-FFF2-40B4-BE49-F238E27FC236}">
                <a16:creationId xmlns:a16="http://schemas.microsoft.com/office/drawing/2014/main" id="{62255861-F6F1-2244-9957-E3314E7A533F}"/>
              </a:ext>
            </a:extLst>
          </p:cNvPr>
          <p:cNvSpPr txBox="1">
            <a:spLocks/>
          </p:cNvSpPr>
          <p:nvPr/>
        </p:nvSpPr>
        <p:spPr>
          <a:xfrm>
            <a:off x="447419" y="4056856"/>
            <a:ext cx="1860631" cy="86861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state is the special </a:t>
            </a:r>
            <a:r>
              <a:rPr lang="en-US" sz="1800" b="1" u="sng" dirty="0"/>
              <a:t>start state</a:t>
            </a:r>
          </a:p>
        </p:txBody>
      </p:sp>
      <p:cxnSp>
        <p:nvCxnSpPr>
          <p:cNvPr id="38" name="Straight Connector 37">
            <a:extLst>
              <a:ext uri="{FF2B5EF4-FFF2-40B4-BE49-F238E27FC236}">
                <a16:creationId xmlns:a16="http://schemas.microsoft.com/office/drawing/2014/main" id="{388DF103-3649-9D4C-AE04-C827827A0008}"/>
              </a:ext>
            </a:extLst>
          </p:cNvPr>
          <p:cNvCxnSpPr/>
          <p:nvPr/>
        </p:nvCxnSpPr>
        <p:spPr>
          <a:xfrm flipV="1">
            <a:off x="2055705" y="3734695"/>
            <a:ext cx="669170" cy="47310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DE3B48E6-CE94-534F-AC11-81C804FE3C9E}"/>
              </a:ext>
            </a:extLst>
          </p:cNvPr>
          <p:cNvSpPr txBox="1">
            <a:spLocks/>
          </p:cNvSpPr>
          <p:nvPr/>
        </p:nvSpPr>
        <p:spPr>
          <a:xfrm>
            <a:off x="1563953" y="5954329"/>
            <a:ext cx="7713830" cy="7613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Machine has some number of states (4 in this example) in can be in. Machine is only in one state at a time. This is the ONLY variable / memory DFAs have</a:t>
            </a:r>
            <a:endParaRPr lang="en-US" sz="1800" b="1" u="sng" dirty="0"/>
          </a:p>
        </p:txBody>
      </p:sp>
      <p:sp>
        <p:nvSpPr>
          <p:cNvPr id="40" name="Content Placeholder 2">
            <a:extLst>
              <a:ext uri="{FF2B5EF4-FFF2-40B4-BE49-F238E27FC236}">
                <a16:creationId xmlns:a16="http://schemas.microsoft.com/office/drawing/2014/main" id="{349CDBE2-249D-A74E-82EE-1AFAB6B494B6}"/>
              </a:ext>
            </a:extLst>
          </p:cNvPr>
          <p:cNvSpPr txBox="1">
            <a:spLocks/>
          </p:cNvSpPr>
          <p:nvPr/>
        </p:nvSpPr>
        <p:spPr>
          <a:xfrm>
            <a:off x="9725266" y="3973083"/>
            <a:ext cx="1960766" cy="124112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or more states are considered</a:t>
            </a:r>
            <a:r>
              <a:rPr lang="en-US" sz="1800" b="1" i="1" u="sng" dirty="0"/>
              <a:t> accepting states</a:t>
            </a:r>
            <a:endParaRPr lang="en-US" sz="1800" b="1" u="sng" dirty="0"/>
          </a:p>
        </p:txBody>
      </p:sp>
      <p:cxnSp>
        <p:nvCxnSpPr>
          <p:cNvPr id="41" name="Straight Connector 40">
            <a:extLst>
              <a:ext uri="{FF2B5EF4-FFF2-40B4-BE49-F238E27FC236}">
                <a16:creationId xmlns:a16="http://schemas.microsoft.com/office/drawing/2014/main" id="{E9CD0A46-C19A-A743-AFFC-B1E303FEB0B0}"/>
              </a:ext>
            </a:extLst>
          </p:cNvPr>
          <p:cNvCxnSpPr>
            <a:cxnSpLocks/>
          </p:cNvCxnSpPr>
          <p:nvPr/>
        </p:nvCxnSpPr>
        <p:spPr>
          <a:xfrm>
            <a:off x="8551027" y="3965600"/>
            <a:ext cx="1061341" cy="36383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9502762" y="1099580"/>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When one character of input is read, machine transitions to a new state</a:t>
            </a:r>
            <a:endParaRPr lang="en-US" sz="1800" b="1" u="sng" dirty="0"/>
          </a:p>
        </p:txBody>
      </p:sp>
      <p:cxnSp>
        <p:nvCxnSpPr>
          <p:cNvPr id="44" name="Straight Connector 43">
            <a:extLst>
              <a:ext uri="{FF2B5EF4-FFF2-40B4-BE49-F238E27FC236}">
                <a16:creationId xmlns:a16="http://schemas.microsoft.com/office/drawing/2014/main" id="{41682631-C407-7547-AD25-83FD5ACB9D7F}"/>
              </a:ext>
            </a:extLst>
          </p:cNvPr>
          <p:cNvCxnSpPr>
            <a:cxnSpLocks/>
          </p:cNvCxnSpPr>
          <p:nvPr/>
        </p:nvCxnSpPr>
        <p:spPr>
          <a:xfrm flipV="1">
            <a:off x="8732520" y="1720143"/>
            <a:ext cx="770242" cy="54708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A38A5D8-76D6-184E-8821-6BA8C340C28C}"/>
              </a:ext>
            </a:extLst>
          </p:cNvPr>
          <p:cNvCxnSpPr>
            <a:cxnSpLocks/>
            <a:endCxn id="4" idx="0"/>
          </p:cNvCxnSpPr>
          <p:nvPr/>
        </p:nvCxnSpPr>
        <p:spPr>
          <a:xfrm>
            <a:off x="3310128" y="222424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865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57278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572787"/>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319248"/>
            <a:ext cx="5793767" cy="37241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a:p>
            <a:pPr marL="342900" indent="-342900">
              <a:buFont typeface="Arial" panose="020B0604020202020204" pitchFamily="34" charset="0"/>
              <a:buAutoNum type="arabicPeriod"/>
            </a:pPr>
            <a:r>
              <a:rPr lang="en-US" sz="1800" i="1" dirty="0">
                <a:solidFill>
                  <a:schemeClr val="bg1"/>
                </a:solidFill>
              </a:rPr>
              <a:t>Show that there is no way to pump s’ (every way we try to divide it up is not pumpable)</a:t>
            </a:r>
          </a:p>
          <a:p>
            <a:pPr marL="342900" indent="-342900">
              <a:buFont typeface="Arial" panose="020B0604020202020204" pitchFamily="34" charset="0"/>
              <a:buAutoNum type="arabicPeriod"/>
            </a:pPr>
            <a:r>
              <a:rPr lang="en-US" sz="1800" i="1" dirty="0">
                <a:solidFill>
                  <a:schemeClr val="bg1"/>
                </a:solidFill>
              </a:rPr>
              <a:t>Contradiction: Language is not regular because we found a string s’ that cannot be pumped</a:t>
            </a:r>
          </a:p>
          <a:p>
            <a:pPr marL="0" indent="0">
              <a:buFont typeface="Arial" panose="020B0604020202020204" pitchFamily="34" charset="0"/>
              <a:buNone/>
            </a:pPr>
            <a:endParaRPr lang="en-US" sz="1800" i="1" dirty="0">
              <a:solidFill>
                <a:schemeClr val="bg1"/>
              </a:solidFill>
            </a:endParaRPr>
          </a:p>
        </p:txBody>
      </p:sp>
    </p:spTree>
    <p:extLst>
      <p:ext uri="{BB962C8B-B14F-4D97-AF65-F5344CB8AC3E}">
        <p14:creationId xmlns:p14="http://schemas.microsoft.com/office/powerpoint/2010/main" val="3945598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6"/>
            <a:ext cx="5793767" cy="207818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6467199" y="4555373"/>
                <a:ext cx="3882043" cy="177892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Step 1</a:t>
                </a:r>
                <a:r>
                  <a:rPr lang="en-US" sz="1600" i="1" dirty="0"/>
                  <a:t>: Just assume B is regular (DONE!)</a:t>
                </a:r>
              </a:p>
              <a:p>
                <a:pPr marL="0" indent="0">
                  <a:buFont typeface="Arial" panose="020B0604020202020204" pitchFamily="34" charset="0"/>
                  <a:buNone/>
                </a:pPr>
                <a:endParaRPr lang="en-US" sz="1600" i="1" dirty="0"/>
              </a:p>
              <a:p>
                <a:pPr marL="0" indent="0">
                  <a:buFont typeface="Arial" panose="020B0604020202020204" pitchFamily="34" charset="0"/>
                  <a:buNone/>
                </a:pPr>
                <a:r>
                  <a:rPr lang="en-US" sz="1600" b="1" i="1" u="sng" dirty="0"/>
                  <a:t>Step 2</a:t>
                </a:r>
                <a:r>
                  <a:rPr lang="en-US" sz="1600" i="1" dirty="0"/>
                  <a:t>: Select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**Note that p must exist by pumping lemma!</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6467199" y="4555373"/>
                <a:ext cx="3882043" cy="1778924"/>
              </a:xfrm>
              <a:prstGeom prst="rect">
                <a:avLst/>
              </a:prstGeom>
              <a:blipFill>
                <a:blip r:embed="rId4"/>
                <a:stretch>
                  <a:fillRect l="-649"/>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580992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7"/>
            <a:ext cx="5793767" cy="137160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0" indent="0">
              <a:buNone/>
            </a:pPr>
            <a:r>
              <a:rPr lang="en-US" sz="1800" i="1" dirty="0">
                <a:solidFill>
                  <a:schemeClr val="bg1"/>
                </a:solidFill>
              </a:rPr>
              <a:t>3. Show that there is no way to pump s’ (every way we try to divide it up is not pumpable)</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5511338" y="3674223"/>
                <a:ext cx="5793767" cy="217793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We selected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So we want to divide it such that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endParaRPr lang="en-US" sz="1600" i="1" dirty="0"/>
              </a:p>
              <a:p>
                <a:pPr marL="0" indent="0">
                  <a:buFont typeface="Arial" panose="020B0604020202020204" pitchFamily="34" charset="0"/>
                  <a:buNone/>
                </a:pPr>
                <a:r>
                  <a:rPr lang="en-US" sz="1600" i="1" dirty="0"/>
                  <a:t>Three cases:</a:t>
                </a:r>
                <a:br>
                  <a:rPr lang="en-US" sz="1600" i="1" dirty="0"/>
                </a:br>
                <a:r>
                  <a:rPr lang="en-US" sz="1600" i="1" dirty="0"/>
                  <a:t>1. y contains only 0s</a:t>
                </a:r>
                <a:br>
                  <a:rPr lang="en-US" sz="1600" i="1" dirty="0"/>
                </a:br>
                <a:r>
                  <a:rPr lang="en-US" sz="1600" i="1" dirty="0"/>
                  <a:t>2. y contains some 0s and some 1s (e.g., 00001111111)</a:t>
                </a:r>
                <a:br>
                  <a:rPr lang="en-US" sz="1600" i="1" dirty="0"/>
                </a:br>
                <a:r>
                  <a:rPr lang="en-US" sz="1600" i="1" dirty="0"/>
                  <a:t>3. y contains all 1s</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5511338" y="3674223"/>
                <a:ext cx="5793767" cy="2177938"/>
              </a:xfrm>
              <a:prstGeom prst="rect">
                <a:avLst/>
              </a:prstGeom>
              <a:blipFill>
                <a:blip r:embed="rId4"/>
                <a:stretch>
                  <a:fillRect l="-437"/>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2018A83A-69ED-F440-8EEE-E08BCD640693}"/>
              </a:ext>
            </a:extLst>
          </p:cNvPr>
          <p:cNvSpPr txBox="1">
            <a:spLocks/>
          </p:cNvSpPr>
          <p:nvPr/>
        </p:nvSpPr>
        <p:spPr>
          <a:xfrm>
            <a:off x="1346662" y="6026724"/>
            <a:ext cx="9958443" cy="7176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None of these three cases lead to valid pumping. Cases 1 and 3 will lead to more 0s or 1s in the string respectively. Case 2 (if pumped) will lead to the format of the string being invalid (e.g., 00110011). Proof complete!!</a:t>
            </a:r>
          </a:p>
        </p:txBody>
      </p:sp>
    </p:spTree>
    <p:extLst>
      <p:ext uri="{BB962C8B-B14F-4D97-AF65-F5344CB8AC3E}">
        <p14:creationId xmlns:p14="http://schemas.microsoft.com/office/powerpoint/2010/main" val="26021660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2: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𝑜𝑓</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875109" y="238159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875109" y="2381591"/>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6733309" y="3640975"/>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3806477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10515157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you Learned in this Deck!</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2" name="Content Placeholder 2">
            <a:extLst>
              <a:ext uri="{FF2B5EF4-FFF2-40B4-BE49-F238E27FC236}">
                <a16:creationId xmlns:a16="http://schemas.microsoft.com/office/drawing/2014/main" id="{F15DFB8A-215C-B04E-9280-9076E6FB3AD5}"/>
              </a:ext>
            </a:extLst>
          </p:cNvPr>
          <p:cNvSpPr txBox="1">
            <a:spLocks/>
          </p:cNvSpPr>
          <p:nvPr/>
        </p:nvSpPr>
        <p:spPr>
          <a:xfrm>
            <a:off x="2942706" y="4051069"/>
            <a:ext cx="6616932" cy="148520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Using the pumping lemma, we can find languages that are non-regular. We will need an updated computational model to handle these. Next time we will see a model that adds memory to our machines to increase the functions (languages) that can be computed.</a:t>
            </a:r>
          </a:p>
        </p:txBody>
      </p:sp>
    </p:spTree>
    <p:extLst>
      <p:ext uri="{BB962C8B-B14F-4D97-AF65-F5344CB8AC3E}">
        <p14:creationId xmlns:p14="http://schemas.microsoft.com/office/powerpoint/2010/main" val="2780150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36124</TotalTime>
  <Words>8390</Words>
  <Application>Microsoft Macintosh PowerPoint</Application>
  <PresentationFormat>Widescreen</PresentationFormat>
  <Paragraphs>922</Paragraphs>
  <Slides>95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Cambria Math</vt:lpstr>
      <vt:lpstr>Trebuchet MS</vt:lpstr>
      <vt:lpstr>Tw Cen MT</vt:lpstr>
      <vt:lpstr>Circuit</vt:lpstr>
      <vt:lpstr>Finite Automata and Regular Languages</vt:lpstr>
      <vt:lpstr>Goals!</vt:lpstr>
      <vt:lpstr>Part 1: Functions, Languages, and the Chomsky Hierarchy</vt:lpstr>
      <vt:lpstr>Types of Problems</vt:lpstr>
      <vt:lpstr>Chomsky Hierarchy</vt:lpstr>
      <vt:lpstr>Part 2: Finite Automata And Regular Languages</vt:lpstr>
      <vt:lpstr>Introduction: What is a finite State Machine</vt:lpstr>
      <vt:lpstr>Finite State Machines</vt:lpstr>
      <vt:lpstr>Deterministic Finite Automata (DFA)</vt:lpstr>
      <vt:lpstr>Deterministic Finite Automata (DFA)</vt:lpstr>
      <vt:lpstr>Deterministic Finite Automata (DFA)</vt:lpstr>
      <vt:lpstr>Activity: Design a State Machine</vt:lpstr>
      <vt:lpstr>Another Example: How Buttons Work</vt:lpstr>
      <vt:lpstr>More Practice with DFA</vt:lpstr>
      <vt:lpstr>Practice Problem 1</vt:lpstr>
      <vt:lpstr>Practice Problem 2</vt:lpstr>
      <vt:lpstr>Formal Definition of Computation with DFA</vt:lpstr>
      <vt:lpstr>Formal Definition of computation</vt:lpstr>
      <vt:lpstr>Non-Deterministic Finite State Automata (NFA)</vt:lpstr>
      <vt:lpstr>Motivating Question</vt:lpstr>
      <vt:lpstr>Example: 2-DFA</vt:lpstr>
      <vt:lpstr>2-DFA vs. DFA?</vt:lpstr>
      <vt:lpstr>2-DFA vs. DFA?</vt:lpstr>
      <vt:lpstr>2-DFA vs. DFA?</vt:lpstr>
      <vt:lpstr>2-DFA vs. DFA?</vt:lpstr>
      <vt:lpstr>2-DFA vs. DFA?</vt:lpstr>
      <vt:lpstr>2-DFA vs. DFA?</vt:lpstr>
      <vt:lpstr>2-DFA vs. DFA?</vt:lpstr>
      <vt:lpstr>2-DFA vs. DFA?</vt:lpstr>
      <vt:lpstr>Non-Determinism</vt:lpstr>
      <vt:lpstr>Non-Determinism: Intuition</vt:lpstr>
      <vt:lpstr>Non-Determinism Definition And Example</vt:lpstr>
      <vt:lpstr>Non-Determinism Definition And Example</vt:lpstr>
      <vt:lpstr>Non-Determinism Definition And Example</vt:lpstr>
      <vt:lpstr>Non-Determinism Example</vt:lpstr>
      <vt:lpstr>Non-Determinism Example</vt:lpstr>
      <vt:lpstr>Non-Determinism Example</vt:lpstr>
      <vt:lpstr>Non-Determinism Example</vt:lpstr>
      <vt:lpstr>Equivalence of NFA and DFA?</vt:lpstr>
      <vt:lpstr>NFA vs. DFA?</vt:lpstr>
      <vt:lpstr>NFA vs. DFA?</vt:lpstr>
      <vt:lpstr>NFA vs. DFA?</vt:lpstr>
      <vt:lpstr>NFA vs. DFA?</vt:lpstr>
      <vt:lpstr>NFA vs. DFA?</vt:lpstr>
      <vt:lpstr>NFA vs. DFA?</vt:lpstr>
      <vt:lpstr>Non-Determinism Summary</vt:lpstr>
      <vt:lpstr>Regular Languages</vt:lpstr>
      <vt:lpstr>Motivating Questions</vt:lpstr>
      <vt:lpstr>Definition: Regular Language</vt:lpstr>
      <vt:lpstr>Properties of Regular Languages</vt:lpstr>
      <vt:lpstr>Closure Regular Languages</vt:lpstr>
      <vt:lpstr>Reg. Languages are closed under union</vt:lpstr>
      <vt:lpstr>Reg. Languages are closed under union</vt:lpstr>
      <vt:lpstr>Reg. Languages are closed under Concatenation</vt:lpstr>
      <vt:lpstr>Reg. Languages are closed under Concatenation</vt:lpstr>
      <vt:lpstr>Reg. Languages are closed under Star</vt:lpstr>
      <vt:lpstr>Reg. Languages are closed under Star</vt:lpstr>
      <vt:lpstr>Regular Languages Summary</vt:lpstr>
      <vt:lpstr>Part 3: Regular Expressions and Non-Regular Languages</vt:lpstr>
      <vt:lpstr>Motivating Questions</vt:lpstr>
      <vt:lpstr>Regular Expressions</vt:lpstr>
      <vt:lpstr>More Examples Of Regular Expressions</vt:lpstr>
      <vt:lpstr>More Examples Of Regular Expressions</vt:lpstr>
      <vt:lpstr>Formal Definition of Regular Expressions</vt:lpstr>
      <vt:lpstr>Formal Definition of Regular Expressions</vt:lpstr>
      <vt:lpstr>Formal Definition of Regular Expressions</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Summary so Far!!!</vt:lpstr>
      <vt:lpstr>Finding Non-Regular Languages</vt:lpstr>
      <vt:lpstr>Motivating Questions</vt:lpstr>
      <vt:lpstr>Try it!!</vt:lpstr>
      <vt:lpstr>Try it!!</vt:lpstr>
      <vt:lpstr>What about these two?</vt:lpstr>
      <vt:lpstr>What about these two?</vt:lpstr>
      <vt:lpstr>The Pumping Lemma</vt:lpstr>
      <vt:lpstr>The Pumping Lemma</vt:lpstr>
      <vt:lpstr>The Pumping Lemma</vt:lpstr>
      <vt:lpstr>The Pumping Lemma</vt:lpstr>
      <vt:lpstr>The Pumping Lemma</vt:lpstr>
      <vt:lpstr>The Pumping Lemma</vt:lpstr>
      <vt:lpstr>The Pumping Lemma</vt:lpstr>
      <vt:lpstr>Conclusions</vt:lpstr>
      <vt:lpstr>What you Learned in this Deck!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Mark Floryan</cp:lastModifiedBy>
  <cp:revision>213</cp:revision>
  <dcterms:created xsi:type="dcterms:W3CDTF">2023-02-24T14:15:53Z</dcterms:created>
  <dcterms:modified xsi:type="dcterms:W3CDTF">2023-09-08T12:10:04Z</dcterms:modified>
</cp:coreProperties>
</file>